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5"/>
  </p:notesMasterIdLst>
  <p:sldIdLst>
    <p:sldId id="256" r:id="rId2"/>
    <p:sldId id="259" r:id="rId3"/>
    <p:sldId id="285" r:id="rId4"/>
    <p:sldId id="313" r:id="rId5"/>
    <p:sldId id="260" r:id="rId6"/>
    <p:sldId id="293" r:id="rId7"/>
    <p:sldId id="296" r:id="rId8"/>
    <p:sldId id="304" r:id="rId9"/>
    <p:sldId id="314" r:id="rId10"/>
    <p:sldId id="315" r:id="rId11"/>
    <p:sldId id="343" r:id="rId12"/>
    <p:sldId id="316" r:id="rId13"/>
    <p:sldId id="317" r:id="rId14"/>
    <p:sldId id="331" r:id="rId15"/>
    <p:sldId id="334" r:id="rId16"/>
    <p:sldId id="335" r:id="rId17"/>
    <p:sldId id="336" r:id="rId18"/>
    <p:sldId id="337" r:id="rId19"/>
    <p:sldId id="338" r:id="rId20"/>
    <p:sldId id="339" r:id="rId21"/>
    <p:sldId id="340" r:id="rId22"/>
    <p:sldId id="341" r:id="rId23"/>
    <p:sldId id="342" r:id="rId24"/>
    <p:sldId id="318" r:id="rId25"/>
    <p:sldId id="320" r:id="rId26"/>
    <p:sldId id="321" r:id="rId27"/>
    <p:sldId id="322" r:id="rId28"/>
    <p:sldId id="323" r:id="rId29"/>
    <p:sldId id="328" r:id="rId30"/>
    <p:sldId id="324" r:id="rId31"/>
    <p:sldId id="344" r:id="rId32"/>
    <p:sldId id="345" r:id="rId33"/>
    <p:sldId id="346" r:id="rId34"/>
    <p:sldId id="347" r:id="rId35"/>
    <p:sldId id="348" r:id="rId36"/>
    <p:sldId id="349" r:id="rId37"/>
    <p:sldId id="350" r:id="rId38"/>
    <p:sldId id="325" r:id="rId39"/>
    <p:sldId id="327" r:id="rId40"/>
    <p:sldId id="326" r:id="rId41"/>
    <p:sldId id="329" r:id="rId42"/>
    <p:sldId id="330" r:id="rId43"/>
    <p:sldId id="288" r:id="rId44"/>
  </p:sldIdLst>
  <p:sldSz cx="6858000" cy="5143500"/>
  <p:notesSz cx="6724650" cy="9774238"/>
  <p:custDataLst>
    <p:tags r:id="rId4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8" d="100"/>
          <a:sy n="98" d="100"/>
        </p:scale>
        <p:origin x="-1248" y="-42"/>
      </p:cViewPr>
      <p:guideLst>
        <p:guide orient="horz" pos="16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919163" y="733425"/>
            <a:ext cx="4886325" cy="36655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72465" y="4642763"/>
            <a:ext cx="5379720" cy="4398407"/>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36220509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919163" y="733425"/>
            <a:ext cx="4886325" cy="36655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72465" y="4642763"/>
            <a:ext cx="5379720" cy="4398407"/>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354422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354422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354422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354422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354422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354422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3544226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354422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354422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354422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763866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354422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354422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354422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354422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3544226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846969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6146860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4573565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7584921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501298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2818618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6107121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30360436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3544226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3544226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3544226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3544226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354422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354422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354422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354422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354422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354422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1354422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233781" y="744575"/>
            <a:ext cx="6390450" cy="2052600"/>
          </a:xfrm>
          <a:prstGeom prst="rect">
            <a:avLst/>
          </a:prstGeom>
        </p:spPr>
        <p:txBody>
          <a:bodyPr lIns="91425" tIns="91425" rIns="91425" bIns="91425" anchor="b" anchorCtr="0"/>
          <a:lstStyle>
            <a:lvl1pPr lvl="0" algn="ctr">
              <a:spcBef>
                <a:spcPts val="0"/>
              </a:spcBef>
              <a:buSzPct val="100000"/>
              <a:defRPr sz="3900"/>
            </a:lvl1pPr>
            <a:lvl2pPr lvl="1" algn="ctr">
              <a:spcBef>
                <a:spcPts val="0"/>
              </a:spcBef>
              <a:buSzPct val="100000"/>
              <a:defRPr sz="3900"/>
            </a:lvl2pPr>
            <a:lvl3pPr lvl="2" algn="ctr">
              <a:spcBef>
                <a:spcPts val="0"/>
              </a:spcBef>
              <a:buSzPct val="100000"/>
              <a:defRPr sz="3900"/>
            </a:lvl3pPr>
            <a:lvl4pPr lvl="3" algn="ctr">
              <a:spcBef>
                <a:spcPts val="0"/>
              </a:spcBef>
              <a:buSzPct val="100000"/>
              <a:defRPr sz="3900"/>
            </a:lvl4pPr>
            <a:lvl5pPr lvl="4" algn="ctr">
              <a:spcBef>
                <a:spcPts val="0"/>
              </a:spcBef>
              <a:buSzPct val="100000"/>
              <a:defRPr sz="3900"/>
            </a:lvl5pPr>
            <a:lvl6pPr lvl="5" algn="ctr">
              <a:spcBef>
                <a:spcPts val="0"/>
              </a:spcBef>
              <a:buSzPct val="100000"/>
              <a:defRPr sz="3900"/>
            </a:lvl6pPr>
            <a:lvl7pPr lvl="6" algn="ctr">
              <a:spcBef>
                <a:spcPts val="0"/>
              </a:spcBef>
              <a:buSzPct val="100000"/>
              <a:defRPr sz="3900"/>
            </a:lvl7pPr>
            <a:lvl8pPr lvl="7" algn="ctr">
              <a:spcBef>
                <a:spcPts val="0"/>
              </a:spcBef>
              <a:buSzPct val="100000"/>
              <a:defRPr sz="3900"/>
            </a:lvl8pPr>
            <a:lvl9pPr lvl="8" algn="ctr">
              <a:spcBef>
                <a:spcPts val="0"/>
              </a:spcBef>
              <a:buSzPct val="100000"/>
              <a:defRPr sz="3900"/>
            </a:lvl9pPr>
          </a:lstStyle>
          <a:p>
            <a:endParaRPr/>
          </a:p>
        </p:txBody>
      </p:sp>
      <p:sp>
        <p:nvSpPr>
          <p:cNvPr id="11" name="Shape 11"/>
          <p:cNvSpPr txBox="1">
            <a:spLocks noGrp="1"/>
          </p:cNvSpPr>
          <p:nvPr>
            <p:ph type="subTitle" idx="1"/>
          </p:nvPr>
        </p:nvSpPr>
        <p:spPr>
          <a:xfrm>
            <a:off x="233775" y="2834125"/>
            <a:ext cx="639045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12" name="Shape 12"/>
          <p:cNvSpPr txBox="1">
            <a:spLocks noGrp="1"/>
          </p:cNvSpPr>
          <p:nvPr>
            <p:ph type="sldNum" idx="12"/>
          </p:nvPr>
        </p:nvSpPr>
        <p:spPr>
          <a:xfrm>
            <a:off x="6354343" y="4663216"/>
            <a:ext cx="411525" cy="393600"/>
          </a:xfrm>
          <a:prstGeom prst="rect">
            <a:avLst/>
          </a:prstGeom>
        </p:spPr>
        <p:txBody>
          <a:bodyPr lIns="91425" tIns="91425" rIns="91425" bIns="91425" anchor="ctr" anchorCtr="0">
            <a:noAutofit/>
          </a:bodyPr>
          <a:lstStyle/>
          <a:p>
            <a:fld id="{00000000-1234-1234-1234-123412341234}" type="slidenum">
              <a:rPr lang="en" smtClean="0"/>
              <a:pPr/>
              <a:t>‹nr.›</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6354343" y="4663216"/>
            <a:ext cx="411525" cy="393600"/>
          </a:xfrm>
          <a:prstGeom prst="rect">
            <a:avLst/>
          </a:prstGeom>
        </p:spPr>
        <p:txBody>
          <a:bodyPr lIns="91425" tIns="91425" rIns="91425" bIns="91425" anchor="ctr" anchorCtr="0">
            <a:noAutofit/>
          </a:bodyPr>
          <a:lstStyle/>
          <a:p>
            <a:fld id="{00000000-1234-1234-1234-123412341234}" type="slidenum">
              <a:rPr lang="en" smtClean="0"/>
              <a:pPr/>
              <a:t>‹nr.›</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050DE07-B4BA-4595-8AC7-741B193A5BD1}"/>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xmlns="" id="{9FEC9188-29D7-4F35-8F4A-5E5F1A445C58}"/>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xmlns="" id="{17A9BAF8-71FB-4694-9DF6-CB58142C50FC}"/>
              </a:ext>
            </a:extLst>
          </p:cNvPr>
          <p:cNvSpPr>
            <a:spLocks noGrp="1"/>
          </p:cNvSpPr>
          <p:nvPr>
            <p:ph type="dt" sz="half" idx="10"/>
          </p:nvPr>
        </p:nvSpPr>
        <p:spPr>
          <a:xfrm>
            <a:off x="471487" y="4767263"/>
            <a:ext cx="1543050" cy="273844"/>
          </a:xfrm>
          <a:prstGeom prst="rect">
            <a:avLst/>
          </a:prstGeom>
        </p:spPr>
        <p:txBody>
          <a:bodyPr lIns="57607" tIns="28804" rIns="57607" bIns="28804"/>
          <a:lstStyle/>
          <a:p>
            <a:fld id="{FF717243-DAA3-4A9E-98A5-1A0D9D3D1EFE}" type="datetimeFigureOut">
              <a:rPr lang="da-DK" smtClean="0"/>
              <a:t>27-04-2018</a:t>
            </a:fld>
            <a:endParaRPr lang="da-DK"/>
          </a:p>
        </p:txBody>
      </p:sp>
      <p:sp>
        <p:nvSpPr>
          <p:cNvPr id="5" name="Pladsholder til sidefod 4">
            <a:extLst>
              <a:ext uri="{FF2B5EF4-FFF2-40B4-BE49-F238E27FC236}">
                <a16:creationId xmlns:a16="http://schemas.microsoft.com/office/drawing/2014/main" xmlns="" id="{F73C1030-0D1B-4859-B935-0A681F12170A}"/>
              </a:ext>
            </a:extLst>
          </p:cNvPr>
          <p:cNvSpPr>
            <a:spLocks noGrp="1"/>
          </p:cNvSpPr>
          <p:nvPr>
            <p:ph type="ftr" sz="quarter" idx="11"/>
          </p:nvPr>
        </p:nvSpPr>
        <p:spPr>
          <a:xfrm>
            <a:off x="2271713" y="4767263"/>
            <a:ext cx="2314575" cy="273844"/>
          </a:xfrm>
          <a:prstGeom prst="rect">
            <a:avLst/>
          </a:prstGeom>
        </p:spPr>
        <p:txBody>
          <a:bodyPr lIns="57607" tIns="28804" rIns="57607" bIns="28804"/>
          <a:lstStyle/>
          <a:p>
            <a:endParaRPr lang="da-DK"/>
          </a:p>
        </p:txBody>
      </p:sp>
      <p:sp>
        <p:nvSpPr>
          <p:cNvPr id="6" name="Pladsholder til slidenummer 5">
            <a:extLst>
              <a:ext uri="{FF2B5EF4-FFF2-40B4-BE49-F238E27FC236}">
                <a16:creationId xmlns:a16="http://schemas.microsoft.com/office/drawing/2014/main" xmlns="" id="{A5BD6EEA-1F3B-4467-9BFC-BC48B3C14944}"/>
              </a:ext>
            </a:extLst>
          </p:cNvPr>
          <p:cNvSpPr>
            <a:spLocks noGrp="1"/>
          </p:cNvSpPr>
          <p:nvPr>
            <p:ph type="sldNum" sz="quarter" idx="12"/>
          </p:nvPr>
        </p:nvSpPr>
        <p:spPr/>
        <p:txBody>
          <a:bodyPr/>
          <a:lstStyle/>
          <a:p>
            <a:fld id="{527B3496-BD1B-486C-A40F-6AC77B9CD1C9}" type="slidenum">
              <a:rPr lang="da-DK" smtClean="0"/>
              <a:t>‹nr.›</a:t>
            </a:fld>
            <a:endParaRPr lang="da-DK"/>
          </a:p>
        </p:txBody>
      </p:sp>
    </p:spTree>
    <p:extLst>
      <p:ext uri="{BB962C8B-B14F-4D97-AF65-F5344CB8AC3E}">
        <p14:creationId xmlns:p14="http://schemas.microsoft.com/office/powerpoint/2010/main" val="3715107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927723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1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Shape 17"/>
          <p:cNvSpPr txBox="1">
            <a:spLocks noGrp="1"/>
          </p:cNvSpPr>
          <p:nvPr>
            <p:ph type="title"/>
          </p:nvPr>
        </p:nvSpPr>
        <p:spPr>
          <a:xfrm>
            <a:off x="233775" y="445025"/>
            <a:ext cx="639045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233775" y="1152475"/>
            <a:ext cx="639045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6354343" y="4663216"/>
            <a:ext cx="411525" cy="393600"/>
          </a:xfrm>
          <a:prstGeom prst="rect">
            <a:avLst/>
          </a:prstGeom>
        </p:spPr>
        <p:txBody>
          <a:bodyPr lIns="91425" tIns="91425" rIns="91425" bIns="91425" anchor="ctr" anchorCtr="0">
            <a:noAutofit/>
          </a:bodyPr>
          <a:lstStyle/>
          <a:p>
            <a:fld id="{00000000-1234-1234-1234-123412341234}" type="slidenum">
              <a:rPr lang="en" smtClean="0"/>
              <a:pPr/>
              <a:t>‹nr.›</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233775" y="445025"/>
            <a:ext cx="639045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233775" y="1152475"/>
            <a:ext cx="2999925" cy="3416400"/>
          </a:xfrm>
          <a:prstGeom prst="rect">
            <a:avLst/>
          </a:prstGeom>
        </p:spPr>
        <p:txBody>
          <a:bodyPr lIns="91425" tIns="91425" rIns="91425" bIns="91425" anchor="t" anchorCtr="0"/>
          <a:lstStyle>
            <a:lvl1pPr lvl="0">
              <a:spcBef>
                <a:spcPts val="0"/>
              </a:spcBef>
              <a:buSzPct val="100000"/>
              <a:defRPr sz="1050"/>
            </a:lvl1pPr>
            <a:lvl2pPr lvl="1">
              <a:spcBef>
                <a:spcPts val="0"/>
              </a:spcBef>
              <a:buSzPct val="100000"/>
              <a:defRPr sz="900"/>
            </a:lvl2pPr>
            <a:lvl3pPr lvl="2">
              <a:spcBef>
                <a:spcPts val="0"/>
              </a:spcBef>
              <a:buSzPct val="100000"/>
              <a:defRPr sz="900"/>
            </a:lvl3pPr>
            <a:lvl4pPr lvl="3">
              <a:spcBef>
                <a:spcPts val="0"/>
              </a:spcBef>
              <a:buSzPct val="100000"/>
              <a:defRPr sz="900"/>
            </a:lvl4pPr>
            <a:lvl5pPr lvl="4">
              <a:spcBef>
                <a:spcPts val="0"/>
              </a:spcBef>
              <a:buSzPct val="100000"/>
              <a:defRPr sz="900"/>
            </a:lvl5pPr>
            <a:lvl6pPr lvl="5">
              <a:spcBef>
                <a:spcPts val="0"/>
              </a:spcBef>
              <a:buSzPct val="100000"/>
              <a:defRPr sz="900"/>
            </a:lvl6pPr>
            <a:lvl7pPr lvl="6">
              <a:spcBef>
                <a:spcPts val="0"/>
              </a:spcBef>
              <a:buSzPct val="100000"/>
              <a:defRPr sz="900"/>
            </a:lvl7pPr>
            <a:lvl8pPr lvl="7">
              <a:spcBef>
                <a:spcPts val="0"/>
              </a:spcBef>
              <a:buSzPct val="100000"/>
              <a:defRPr sz="900"/>
            </a:lvl8pPr>
            <a:lvl9pPr lvl="8">
              <a:spcBef>
                <a:spcPts val="0"/>
              </a:spcBef>
              <a:buSzPct val="100000"/>
              <a:defRPr sz="900"/>
            </a:lvl9pPr>
          </a:lstStyle>
          <a:p>
            <a:endParaRPr/>
          </a:p>
        </p:txBody>
      </p:sp>
      <p:sp>
        <p:nvSpPr>
          <p:cNvPr id="23" name="Shape 23"/>
          <p:cNvSpPr txBox="1">
            <a:spLocks noGrp="1"/>
          </p:cNvSpPr>
          <p:nvPr>
            <p:ph type="body" idx="2"/>
          </p:nvPr>
        </p:nvSpPr>
        <p:spPr>
          <a:xfrm>
            <a:off x="3624300" y="1152475"/>
            <a:ext cx="2999925" cy="3416400"/>
          </a:xfrm>
          <a:prstGeom prst="rect">
            <a:avLst/>
          </a:prstGeom>
        </p:spPr>
        <p:txBody>
          <a:bodyPr lIns="91425" tIns="91425" rIns="91425" bIns="91425" anchor="t" anchorCtr="0"/>
          <a:lstStyle>
            <a:lvl1pPr lvl="0">
              <a:spcBef>
                <a:spcPts val="0"/>
              </a:spcBef>
              <a:buSzPct val="100000"/>
              <a:defRPr sz="1050"/>
            </a:lvl1pPr>
            <a:lvl2pPr lvl="1">
              <a:spcBef>
                <a:spcPts val="0"/>
              </a:spcBef>
              <a:buSzPct val="100000"/>
              <a:defRPr sz="900"/>
            </a:lvl2pPr>
            <a:lvl3pPr lvl="2">
              <a:spcBef>
                <a:spcPts val="0"/>
              </a:spcBef>
              <a:buSzPct val="100000"/>
              <a:defRPr sz="900"/>
            </a:lvl3pPr>
            <a:lvl4pPr lvl="3">
              <a:spcBef>
                <a:spcPts val="0"/>
              </a:spcBef>
              <a:buSzPct val="100000"/>
              <a:defRPr sz="900"/>
            </a:lvl4pPr>
            <a:lvl5pPr lvl="4">
              <a:spcBef>
                <a:spcPts val="0"/>
              </a:spcBef>
              <a:buSzPct val="100000"/>
              <a:defRPr sz="900"/>
            </a:lvl5pPr>
            <a:lvl6pPr lvl="5">
              <a:spcBef>
                <a:spcPts val="0"/>
              </a:spcBef>
              <a:buSzPct val="100000"/>
              <a:defRPr sz="900"/>
            </a:lvl6pPr>
            <a:lvl7pPr lvl="6">
              <a:spcBef>
                <a:spcPts val="0"/>
              </a:spcBef>
              <a:buSzPct val="100000"/>
              <a:defRPr sz="900"/>
            </a:lvl7pPr>
            <a:lvl8pPr lvl="7">
              <a:spcBef>
                <a:spcPts val="0"/>
              </a:spcBef>
              <a:buSzPct val="100000"/>
              <a:defRPr sz="900"/>
            </a:lvl8pPr>
            <a:lvl9pPr lvl="8">
              <a:spcBef>
                <a:spcPts val="0"/>
              </a:spcBef>
              <a:buSzPct val="100000"/>
              <a:defRPr sz="900"/>
            </a:lvl9pPr>
          </a:lstStyle>
          <a:p>
            <a:endParaRPr/>
          </a:p>
        </p:txBody>
      </p:sp>
      <p:sp>
        <p:nvSpPr>
          <p:cNvPr id="24" name="Shape 24"/>
          <p:cNvSpPr txBox="1">
            <a:spLocks noGrp="1"/>
          </p:cNvSpPr>
          <p:nvPr>
            <p:ph type="sldNum" idx="12"/>
          </p:nvPr>
        </p:nvSpPr>
        <p:spPr>
          <a:xfrm>
            <a:off x="6354343" y="4663216"/>
            <a:ext cx="411525" cy="393600"/>
          </a:xfrm>
          <a:prstGeom prst="rect">
            <a:avLst/>
          </a:prstGeom>
        </p:spPr>
        <p:txBody>
          <a:bodyPr lIns="91425" tIns="91425" rIns="91425" bIns="91425" anchor="ctr" anchorCtr="0">
            <a:noAutofit/>
          </a:bodyPr>
          <a:lstStyle/>
          <a:p>
            <a:fld id="{00000000-1234-1234-1234-123412341234}" type="slidenum">
              <a:rPr lang="en" smtClean="0"/>
              <a:pPr/>
              <a:t>‹nr.›</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233775" y="445025"/>
            <a:ext cx="639045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6354343" y="4663216"/>
            <a:ext cx="411525" cy="393600"/>
          </a:xfrm>
          <a:prstGeom prst="rect">
            <a:avLst/>
          </a:prstGeom>
        </p:spPr>
        <p:txBody>
          <a:bodyPr lIns="91425" tIns="91425" rIns="91425" bIns="91425" anchor="ctr" anchorCtr="0">
            <a:noAutofit/>
          </a:bodyPr>
          <a:lstStyle/>
          <a:p>
            <a:fld id="{00000000-1234-1234-1234-123412341234}" type="slidenum">
              <a:rPr lang="en" smtClean="0"/>
              <a:pPr/>
              <a:t>‹nr.›</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233775" y="555600"/>
            <a:ext cx="2106000" cy="755700"/>
          </a:xfrm>
          <a:prstGeom prst="rect">
            <a:avLst/>
          </a:prstGeom>
        </p:spPr>
        <p:txBody>
          <a:bodyPr lIns="91425" tIns="91425" rIns="91425" bIns="91425" anchor="b"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30" name="Shape 30"/>
          <p:cNvSpPr txBox="1">
            <a:spLocks noGrp="1"/>
          </p:cNvSpPr>
          <p:nvPr>
            <p:ph type="body" idx="1"/>
          </p:nvPr>
        </p:nvSpPr>
        <p:spPr>
          <a:xfrm>
            <a:off x="233775" y="1389600"/>
            <a:ext cx="2106000" cy="3179400"/>
          </a:xfrm>
          <a:prstGeom prst="rect">
            <a:avLst/>
          </a:prstGeom>
        </p:spPr>
        <p:txBody>
          <a:bodyPr lIns="91425" tIns="91425" rIns="91425" bIns="91425" anchor="t" anchorCtr="0"/>
          <a:lstStyle>
            <a:lvl1pPr lvl="0">
              <a:spcBef>
                <a:spcPts val="0"/>
              </a:spcBef>
              <a:buSzPct val="100000"/>
              <a:defRPr sz="900"/>
            </a:lvl1pPr>
            <a:lvl2pPr lvl="1">
              <a:spcBef>
                <a:spcPts val="0"/>
              </a:spcBef>
              <a:buSzPct val="100000"/>
              <a:defRPr sz="900"/>
            </a:lvl2pPr>
            <a:lvl3pPr lvl="2">
              <a:spcBef>
                <a:spcPts val="0"/>
              </a:spcBef>
              <a:buSzPct val="100000"/>
              <a:defRPr sz="900"/>
            </a:lvl3pPr>
            <a:lvl4pPr lvl="3">
              <a:spcBef>
                <a:spcPts val="0"/>
              </a:spcBef>
              <a:buSzPct val="100000"/>
              <a:defRPr sz="900"/>
            </a:lvl4pPr>
            <a:lvl5pPr lvl="4">
              <a:spcBef>
                <a:spcPts val="0"/>
              </a:spcBef>
              <a:buSzPct val="100000"/>
              <a:defRPr sz="900"/>
            </a:lvl5pPr>
            <a:lvl6pPr lvl="5">
              <a:spcBef>
                <a:spcPts val="0"/>
              </a:spcBef>
              <a:buSzPct val="100000"/>
              <a:defRPr sz="900"/>
            </a:lvl6pPr>
            <a:lvl7pPr lvl="6">
              <a:spcBef>
                <a:spcPts val="0"/>
              </a:spcBef>
              <a:buSzPct val="100000"/>
              <a:defRPr sz="900"/>
            </a:lvl7pPr>
            <a:lvl8pPr lvl="7">
              <a:spcBef>
                <a:spcPts val="0"/>
              </a:spcBef>
              <a:buSzPct val="100000"/>
              <a:defRPr sz="900"/>
            </a:lvl8pPr>
            <a:lvl9pPr lvl="8">
              <a:spcBef>
                <a:spcPts val="0"/>
              </a:spcBef>
              <a:buSzPct val="100000"/>
              <a:defRPr sz="900"/>
            </a:lvl9pPr>
          </a:lstStyle>
          <a:p>
            <a:endParaRPr/>
          </a:p>
        </p:txBody>
      </p:sp>
      <p:sp>
        <p:nvSpPr>
          <p:cNvPr id="31" name="Shape 31"/>
          <p:cNvSpPr txBox="1">
            <a:spLocks noGrp="1"/>
          </p:cNvSpPr>
          <p:nvPr>
            <p:ph type="sldNum" idx="12"/>
          </p:nvPr>
        </p:nvSpPr>
        <p:spPr>
          <a:xfrm>
            <a:off x="6354343" y="4663216"/>
            <a:ext cx="411525" cy="393600"/>
          </a:xfrm>
          <a:prstGeom prst="rect">
            <a:avLst/>
          </a:prstGeom>
        </p:spPr>
        <p:txBody>
          <a:bodyPr lIns="91425" tIns="91425" rIns="91425" bIns="91425" anchor="ctr" anchorCtr="0">
            <a:noAutofit/>
          </a:bodyPr>
          <a:lstStyle/>
          <a:p>
            <a:fld id="{00000000-1234-1234-1234-123412341234}" type="slidenum">
              <a:rPr lang="en" smtClean="0"/>
              <a:pPr/>
              <a:t>‹nr.›</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67688" y="450150"/>
            <a:ext cx="4775850" cy="4090800"/>
          </a:xfrm>
          <a:prstGeom prst="rect">
            <a:avLst/>
          </a:prstGeom>
        </p:spPr>
        <p:txBody>
          <a:bodyPr lIns="91425" tIns="91425" rIns="91425" bIns="91425" anchor="ctr" anchorCtr="0"/>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sp>
        <p:nvSpPr>
          <p:cNvPr id="34" name="Shape 34"/>
          <p:cNvSpPr txBox="1">
            <a:spLocks noGrp="1"/>
          </p:cNvSpPr>
          <p:nvPr>
            <p:ph type="sldNum" idx="12"/>
          </p:nvPr>
        </p:nvSpPr>
        <p:spPr>
          <a:xfrm>
            <a:off x="6354343" y="4663216"/>
            <a:ext cx="411525" cy="393600"/>
          </a:xfrm>
          <a:prstGeom prst="rect">
            <a:avLst/>
          </a:prstGeom>
        </p:spPr>
        <p:txBody>
          <a:bodyPr lIns="91425" tIns="91425" rIns="91425" bIns="91425" anchor="ctr" anchorCtr="0">
            <a:noAutofit/>
          </a:bodyPr>
          <a:lstStyle/>
          <a:p>
            <a:fld id="{00000000-1234-1234-1234-123412341234}" type="slidenum">
              <a:rPr lang="en" smtClean="0"/>
              <a:pPr/>
              <a:t>‹nr.›</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3429000" y="-125"/>
            <a:ext cx="3429000" cy="5143500"/>
          </a:xfrm>
          <a:prstGeom prst="rect">
            <a:avLst/>
          </a:prstGeom>
          <a:solidFill>
            <a:schemeClr val="lt2"/>
          </a:solidFill>
          <a:ln>
            <a:noFill/>
          </a:ln>
        </p:spPr>
        <p:txBody>
          <a:bodyPr lIns="68569" tIns="68569" rIns="68569" bIns="68569" anchor="ctr" anchorCtr="0">
            <a:noAutofit/>
          </a:bodyPr>
          <a:lstStyle/>
          <a:p>
            <a:pPr lvl="0">
              <a:spcBef>
                <a:spcPts val="0"/>
              </a:spcBef>
              <a:buNone/>
            </a:pPr>
            <a:endParaRPr sz="1050"/>
          </a:p>
        </p:txBody>
      </p:sp>
      <p:sp>
        <p:nvSpPr>
          <p:cNvPr id="37" name="Shape 37"/>
          <p:cNvSpPr txBox="1">
            <a:spLocks noGrp="1"/>
          </p:cNvSpPr>
          <p:nvPr>
            <p:ph type="title"/>
          </p:nvPr>
        </p:nvSpPr>
        <p:spPr>
          <a:xfrm>
            <a:off x="199125" y="1233175"/>
            <a:ext cx="3033900" cy="1482300"/>
          </a:xfrm>
          <a:prstGeom prst="rect">
            <a:avLst/>
          </a:prstGeom>
        </p:spPr>
        <p:txBody>
          <a:bodyPr lIns="91425" tIns="91425" rIns="91425" bIns="91425" anchor="b" anchorCtr="0"/>
          <a:lstStyle>
            <a:lvl1pPr lvl="0" algn="ctr">
              <a:spcBef>
                <a:spcPts val="0"/>
              </a:spcBef>
              <a:buSzPct val="100000"/>
              <a:defRPr sz="3150"/>
            </a:lvl1pPr>
            <a:lvl2pPr lvl="1" algn="ctr">
              <a:spcBef>
                <a:spcPts val="0"/>
              </a:spcBef>
              <a:buSzPct val="100000"/>
              <a:defRPr sz="3150"/>
            </a:lvl2pPr>
            <a:lvl3pPr lvl="2" algn="ctr">
              <a:spcBef>
                <a:spcPts val="0"/>
              </a:spcBef>
              <a:buSzPct val="100000"/>
              <a:defRPr sz="3150"/>
            </a:lvl3pPr>
            <a:lvl4pPr lvl="3" algn="ctr">
              <a:spcBef>
                <a:spcPts val="0"/>
              </a:spcBef>
              <a:buSzPct val="100000"/>
              <a:defRPr sz="3150"/>
            </a:lvl4pPr>
            <a:lvl5pPr lvl="4" algn="ctr">
              <a:spcBef>
                <a:spcPts val="0"/>
              </a:spcBef>
              <a:buSzPct val="100000"/>
              <a:defRPr sz="3150"/>
            </a:lvl5pPr>
            <a:lvl6pPr lvl="5" algn="ctr">
              <a:spcBef>
                <a:spcPts val="0"/>
              </a:spcBef>
              <a:buSzPct val="100000"/>
              <a:defRPr sz="3150"/>
            </a:lvl6pPr>
            <a:lvl7pPr lvl="6" algn="ctr">
              <a:spcBef>
                <a:spcPts val="0"/>
              </a:spcBef>
              <a:buSzPct val="100000"/>
              <a:defRPr sz="3150"/>
            </a:lvl7pPr>
            <a:lvl8pPr lvl="7" algn="ctr">
              <a:spcBef>
                <a:spcPts val="0"/>
              </a:spcBef>
              <a:buSzPct val="100000"/>
              <a:defRPr sz="3150"/>
            </a:lvl8pPr>
            <a:lvl9pPr lvl="8" algn="ctr">
              <a:spcBef>
                <a:spcPts val="0"/>
              </a:spcBef>
              <a:buSzPct val="100000"/>
              <a:defRPr sz="3150"/>
            </a:lvl9pPr>
          </a:lstStyle>
          <a:p>
            <a:endParaRPr/>
          </a:p>
        </p:txBody>
      </p:sp>
      <p:sp>
        <p:nvSpPr>
          <p:cNvPr id="38" name="Shape 38"/>
          <p:cNvSpPr txBox="1">
            <a:spLocks noGrp="1"/>
          </p:cNvSpPr>
          <p:nvPr>
            <p:ph type="subTitle" idx="1"/>
          </p:nvPr>
        </p:nvSpPr>
        <p:spPr>
          <a:xfrm>
            <a:off x="199125" y="2803075"/>
            <a:ext cx="30339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1575"/>
            </a:lvl1pPr>
            <a:lvl2pPr lvl="1" algn="ctr">
              <a:lnSpc>
                <a:spcPct val="100000"/>
              </a:lnSpc>
              <a:spcBef>
                <a:spcPts val="0"/>
              </a:spcBef>
              <a:spcAft>
                <a:spcPts val="0"/>
              </a:spcAft>
              <a:buSzPct val="100000"/>
              <a:buNone/>
              <a:defRPr sz="1575"/>
            </a:lvl2pPr>
            <a:lvl3pPr lvl="2" algn="ctr">
              <a:lnSpc>
                <a:spcPct val="100000"/>
              </a:lnSpc>
              <a:spcBef>
                <a:spcPts val="0"/>
              </a:spcBef>
              <a:spcAft>
                <a:spcPts val="0"/>
              </a:spcAft>
              <a:buSzPct val="100000"/>
              <a:buNone/>
              <a:defRPr sz="1575"/>
            </a:lvl3pPr>
            <a:lvl4pPr lvl="3" algn="ctr">
              <a:lnSpc>
                <a:spcPct val="100000"/>
              </a:lnSpc>
              <a:spcBef>
                <a:spcPts val="0"/>
              </a:spcBef>
              <a:spcAft>
                <a:spcPts val="0"/>
              </a:spcAft>
              <a:buSzPct val="100000"/>
              <a:buNone/>
              <a:defRPr sz="1575"/>
            </a:lvl4pPr>
            <a:lvl5pPr lvl="4" algn="ctr">
              <a:lnSpc>
                <a:spcPct val="100000"/>
              </a:lnSpc>
              <a:spcBef>
                <a:spcPts val="0"/>
              </a:spcBef>
              <a:spcAft>
                <a:spcPts val="0"/>
              </a:spcAft>
              <a:buSzPct val="100000"/>
              <a:buNone/>
              <a:defRPr sz="1575"/>
            </a:lvl5pPr>
            <a:lvl6pPr lvl="5" algn="ctr">
              <a:lnSpc>
                <a:spcPct val="100000"/>
              </a:lnSpc>
              <a:spcBef>
                <a:spcPts val="0"/>
              </a:spcBef>
              <a:spcAft>
                <a:spcPts val="0"/>
              </a:spcAft>
              <a:buSzPct val="100000"/>
              <a:buNone/>
              <a:defRPr sz="1575"/>
            </a:lvl6pPr>
            <a:lvl7pPr lvl="6" algn="ctr">
              <a:lnSpc>
                <a:spcPct val="100000"/>
              </a:lnSpc>
              <a:spcBef>
                <a:spcPts val="0"/>
              </a:spcBef>
              <a:spcAft>
                <a:spcPts val="0"/>
              </a:spcAft>
              <a:buSzPct val="100000"/>
              <a:buNone/>
              <a:defRPr sz="1575"/>
            </a:lvl7pPr>
            <a:lvl8pPr lvl="7" algn="ctr">
              <a:lnSpc>
                <a:spcPct val="100000"/>
              </a:lnSpc>
              <a:spcBef>
                <a:spcPts val="0"/>
              </a:spcBef>
              <a:spcAft>
                <a:spcPts val="0"/>
              </a:spcAft>
              <a:buSzPct val="100000"/>
              <a:buNone/>
              <a:defRPr sz="1575"/>
            </a:lvl8pPr>
            <a:lvl9pPr lvl="8" algn="ctr">
              <a:lnSpc>
                <a:spcPct val="100000"/>
              </a:lnSpc>
              <a:spcBef>
                <a:spcPts val="0"/>
              </a:spcBef>
              <a:spcAft>
                <a:spcPts val="0"/>
              </a:spcAft>
              <a:buSzPct val="100000"/>
              <a:buNone/>
              <a:defRPr sz="1575"/>
            </a:lvl9pPr>
          </a:lstStyle>
          <a:p>
            <a:endParaRPr/>
          </a:p>
        </p:txBody>
      </p:sp>
      <p:sp>
        <p:nvSpPr>
          <p:cNvPr id="39" name="Shape 39"/>
          <p:cNvSpPr txBox="1">
            <a:spLocks noGrp="1"/>
          </p:cNvSpPr>
          <p:nvPr>
            <p:ph type="body" idx="2"/>
          </p:nvPr>
        </p:nvSpPr>
        <p:spPr>
          <a:xfrm>
            <a:off x="3704625" y="724075"/>
            <a:ext cx="287775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6354343" y="4663216"/>
            <a:ext cx="411525" cy="393600"/>
          </a:xfrm>
          <a:prstGeom prst="rect">
            <a:avLst/>
          </a:prstGeom>
        </p:spPr>
        <p:txBody>
          <a:bodyPr lIns="91425" tIns="91425" rIns="91425" bIns="91425" anchor="ctr" anchorCtr="0">
            <a:noAutofit/>
          </a:bodyPr>
          <a:lstStyle/>
          <a:p>
            <a:fld id="{00000000-1234-1234-1234-123412341234}" type="slidenum">
              <a:rPr lang="en" smtClean="0"/>
              <a:pPr/>
              <a:t>‹nr.›</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233775" y="4230575"/>
            <a:ext cx="44991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6354343" y="4663216"/>
            <a:ext cx="411525" cy="393600"/>
          </a:xfrm>
          <a:prstGeom prst="rect">
            <a:avLst/>
          </a:prstGeom>
        </p:spPr>
        <p:txBody>
          <a:bodyPr lIns="91425" tIns="91425" rIns="91425" bIns="91425" anchor="ctr" anchorCtr="0">
            <a:noAutofit/>
          </a:bodyPr>
          <a:lstStyle/>
          <a:p>
            <a:fld id="{00000000-1234-1234-1234-123412341234}" type="slidenum">
              <a:rPr lang="en" smtClean="0"/>
              <a:pPr/>
              <a:t>‹nr.›</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233775" y="1106125"/>
            <a:ext cx="6390450" cy="1963500"/>
          </a:xfrm>
          <a:prstGeom prst="rect">
            <a:avLst/>
          </a:prstGeom>
        </p:spPr>
        <p:txBody>
          <a:bodyPr lIns="91425" tIns="91425" rIns="91425" bIns="91425" anchor="b" anchorCtr="0"/>
          <a:lstStyle>
            <a:lvl1pPr lvl="0" algn="ctr">
              <a:spcBef>
                <a:spcPts val="0"/>
              </a:spcBef>
              <a:buSzPct val="100000"/>
              <a:defRPr sz="9000"/>
            </a:lvl1pPr>
            <a:lvl2pPr lvl="1" algn="ctr">
              <a:spcBef>
                <a:spcPts val="0"/>
              </a:spcBef>
              <a:buSzPct val="100000"/>
              <a:defRPr sz="9000"/>
            </a:lvl2pPr>
            <a:lvl3pPr lvl="2" algn="ctr">
              <a:spcBef>
                <a:spcPts val="0"/>
              </a:spcBef>
              <a:buSzPct val="100000"/>
              <a:defRPr sz="9000"/>
            </a:lvl3pPr>
            <a:lvl4pPr lvl="3" algn="ctr">
              <a:spcBef>
                <a:spcPts val="0"/>
              </a:spcBef>
              <a:buSzPct val="100000"/>
              <a:defRPr sz="9000"/>
            </a:lvl4pPr>
            <a:lvl5pPr lvl="4" algn="ctr">
              <a:spcBef>
                <a:spcPts val="0"/>
              </a:spcBef>
              <a:buSzPct val="100000"/>
              <a:defRPr sz="9000"/>
            </a:lvl5pPr>
            <a:lvl6pPr lvl="5" algn="ctr">
              <a:spcBef>
                <a:spcPts val="0"/>
              </a:spcBef>
              <a:buSzPct val="100000"/>
              <a:defRPr sz="9000"/>
            </a:lvl6pPr>
            <a:lvl7pPr lvl="6" algn="ctr">
              <a:spcBef>
                <a:spcPts val="0"/>
              </a:spcBef>
              <a:buSzPct val="100000"/>
              <a:defRPr sz="9000"/>
            </a:lvl7pPr>
            <a:lvl8pPr lvl="7" algn="ctr">
              <a:spcBef>
                <a:spcPts val="0"/>
              </a:spcBef>
              <a:buSzPct val="100000"/>
              <a:defRPr sz="9000"/>
            </a:lvl8pPr>
            <a:lvl9pPr lvl="8" algn="ctr">
              <a:spcBef>
                <a:spcPts val="0"/>
              </a:spcBef>
              <a:buSzPct val="100000"/>
              <a:defRPr sz="9000"/>
            </a:lvl9pPr>
          </a:lstStyle>
          <a:p>
            <a:endParaRPr/>
          </a:p>
        </p:txBody>
      </p:sp>
      <p:sp>
        <p:nvSpPr>
          <p:cNvPr id="46" name="Shape 46"/>
          <p:cNvSpPr txBox="1">
            <a:spLocks noGrp="1"/>
          </p:cNvSpPr>
          <p:nvPr>
            <p:ph type="body" idx="1"/>
          </p:nvPr>
        </p:nvSpPr>
        <p:spPr>
          <a:xfrm>
            <a:off x="233775" y="3152225"/>
            <a:ext cx="639045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6354343" y="4663216"/>
            <a:ext cx="411525" cy="393600"/>
          </a:xfrm>
          <a:prstGeom prst="rect">
            <a:avLst/>
          </a:prstGeom>
        </p:spPr>
        <p:txBody>
          <a:bodyPr lIns="91425" tIns="91425" rIns="91425" bIns="91425" anchor="ctr" anchorCtr="0">
            <a:noAutofit/>
          </a:bodyPr>
          <a:lstStyle/>
          <a:p>
            <a:fld id="{00000000-1234-1234-1234-123412341234}" type="slidenum">
              <a:rPr lang="en" smtClean="0"/>
              <a:pPr/>
              <a:t>‹nr.›</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4"/>
            </p:custDataLst>
            <p:extLst>
              <p:ext uri="{D42A27DB-BD31-4B8C-83A1-F6EECF244321}">
                <p14:modId xmlns:p14="http://schemas.microsoft.com/office/powerpoint/2010/main" val="7700237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91" name="think-cell Slide" r:id="rId15" imgW="270" imgH="270" progId="TCLayout.ActiveDocument.1">
                  <p:embed/>
                </p:oleObj>
              </mc:Choice>
              <mc:Fallback>
                <p:oleObj name="think-cell Slide" r:id="rId15" imgW="270" imgH="270"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6" name="Shape 6"/>
          <p:cNvSpPr txBox="1">
            <a:spLocks noGrp="1"/>
          </p:cNvSpPr>
          <p:nvPr>
            <p:ph type="title"/>
          </p:nvPr>
        </p:nvSpPr>
        <p:spPr>
          <a:xfrm>
            <a:off x="233775" y="445025"/>
            <a:ext cx="639045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233775" y="1152475"/>
            <a:ext cx="639045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6354343" y="4663216"/>
            <a:ext cx="411525" cy="393600"/>
          </a:xfrm>
          <a:prstGeom prst="rect">
            <a:avLst/>
          </a:prstGeom>
          <a:noFill/>
          <a:ln>
            <a:noFill/>
          </a:ln>
        </p:spPr>
        <p:txBody>
          <a:bodyPr lIns="91425" tIns="91425" rIns="91425" bIns="91425" anchor="ctr" anchorCtr="0">
            <a:noAutofit/>
          </a:bodyPr>
          <a:lstStyle/>
          <a:p>
            <a:pPr algn="r"/>
            <a:fld id="{00000000-1234-1234-1234-123412341234}" type="slidenum">
              <a:rPr lang="en" sz="750" smtClean="0">
                <a:solidFill>
                  <a:schemeClr val="dk2"/>
                </a:solidFill>
              </a:rPr>
              <a:pPr algn="r"/>
              <a:t>‹nr.›</a:t>
            </a:fld>
            <a:endParaRPr lang="en" sz="75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google.dk/url?sa=i&amp;rct=j&amp;q=&amp;esrc=s&amp;source=images&amp;cd=&amp;cad=rja&amp;uact=8&amp;ved=2ahUKEwjO_f6UmdPaAhUUiaYKHYyxAogQjRx6BAgAEAU&amp;url=https://haldege.skoleplan.dk/&amp;psig=AOvVaw3cSIwzff7TRTRU7hR6_8Td&amp;ust=1524669103436000"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2.xml"/><Relationship Id="rId7" Type="http://schemas.openxmlformats.org/officeDocument/2006/relationships/image" Target="../media/image7.jpe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emf"/><Relationship Id="rId11" Type="http://schemas.openxmlformats.org/officeDocument/2006/relationships/image" Target="../media/image10.jpeg"/><Relationship Id="rId5" Type="http://schemas.openxmlformats.org/officeDocument/2006/relationships/oleObject" Target="../embeddings/oleObject3.bin"/><Relationship Id="rId10" Type="http://schemas.openxmlformats.org/officeDocument/2006/relationships/image" Target="../media/image9.jpeg"/><Relationship Id="rId4" Type="http://schemas.openxmlformats.org/officeDocument/2006/relationships/notesSlide" Target="../notesSlides/notesSlide9.xml"/><Relationship Id="rId9"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image" Target="../media/image14.jpg"/><Relationship Id="rId1" Type="http://schemas.openxmlformats.org/officeDocument/2006/relationships/slideLayout" Target="../slideLayouts/slideLayout10.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0.xml"/><Relationship Id="rId5" Type="http://schemas.openxmlformats.org/officeDocument/2006/relationships/image" Target="../media/image23.jpg"/><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0.xml"/><Relationship Id="rId5" Type="http://schemas.openxmlformats.org/officeDocument/2006/relationships/image" Target="../media/image27.jpg"/><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hyperlink" Target="http://www.google.dk/url?sa=i&amp;rct=j&amp;q=&amp;esrc=s&amp;source=images&amp;cd=&amp;cad=rja&amp;uact=8&amp;ved=2ahUKEwjajsvNhtPaAhWJKewKHYWLAakQjRx6BAgAEAU&amp;url=http://www.groentflag.dk/nyheder/2015/december/studentermedhjaelperopslag.aspx&amp;psig=AOvVaw2aH3E6Vv0fcoTW8qwOiZzB&amp;ust=1524664121148949"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11.xml"/><Relationship Id="rId5" Type="http://schemas.openxmlformats.org/officeDocument/2006/relationships/image" Target="../media/image44.png"/><Relationship Id="rId4" Type="http://schemas.openxmlformats.org/officeDocument/2006/relationships/image" Target="../media/image46.emf"/></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6" name="Shape 56" descr="Friskolen på Røsnæs Logo-udenugleJPG.jpg"/>
          <p:cNvPicPr preferRelativeResize="0"/>
          <p:nvPr/>
        </p:nvPicPr>
        <p:blipFill>
          <a:blip r:embed="rId3">
            <a:alphaModFix/>
          </a:blip>
          <a:stretch>
            <a:fillRect/>
          </a:stretch>
        </p:blipFill>
        <p:spPr>
          <a:xfrm>
            <a:off x="753512" y="987574"/>
            <a:ext cx="5350978" cy="2797289"/>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600" b="1" dirty="0"/>
              <a:t>7</a:t>
            </a:r>
            <a:r>
              <a:rPr lang="da-DK" sz="1600" b="1" dirty="0" smtClean="0"/>
              <a:t>.</a:t>
            </a:r>
            <a:r>
              <a:rPr lang="da-DK" sz="1600" dirty="0" smtClean="0"/>
              <a:t> </a:t>
            </a:r>
            <a:r>
              <a:rPr lang="da-DK" sz="1600" b="1" dirty="0">
                <a:solidFill>
                  <a:schemeClr val="tx1"/>
                </a:solidFill>
              </a:rPr>
              <a:t>Planlægning af skoleåret </a:t>
            </a:r>
            <a:r>
              <a:rPr lang="da-DK" sz="1600" dirty="0">
                <a:solidFill>
                  <a:schemeClr val="tx1"/>
                </a:solidFill>
              </a:rPr>
              <a:t>v/ Jakob</a:t>
            </a:r>
            <a:br>
              <a:rPr lang="da-DK" sz="1600" dirty="0">
                <a:solidFill>
                  <a:schemeClr val="tx1"/>
                </a:solidFill>
              </a:rPr>
            </a:br>
            <a:r>
              <a:rPr lang="da-DK" sz="1600" dirty="0">
                <a:solidFill>
                  <a:schemeClr val="tx1"/>
                </a:solidFill>
              </a:rPr>
              <a:t/>
            </a:r>
            <a:br>
              <a:rPr lang="da-DK" sz="1600" dirty="0">
                <a:solidFill>
                  <a:schemeClr val="tx1"/>
                </a:solidFill>
              </a:rPr>
            </a:br>
            <a:endParaRPr lang="da-DK" sz="1600" dirty="0"/>
          </a:p>
        </p:txBody>
      </p:sp>
      <p:sp>
        <p:nvSpPr>
          <p:cNvPr id="3" name="Pladsholder til tekst 2"/>
          <p:cNvSpPr>
            <a:spLocks noGrp="1"/>
          </p:cNvSpPr>
          <p:nvPr>
            <p:ph type="body" idx="1"/>
          </p:nvPr>
        </p:nvSpPr>
        <p:spPr>
          <a:xfrm>
            <a:off x="260648" y="1098542"/>
            <a:ext cx="6343439" cy="4044958"/>
          </a:xfrm>
        </p:spPr>
        <p:txBody>
          <a:bodyPr/>
          <a:lstStyle/>
          <a:p>
            <a:pPr>
              <a:lnSpc>
                <a:spcPct val="100000"/>
              </a:lnSpc>
              <a:spcAft>
                <a:spcPts val="600"/>
              </a:spcAft>
            </a:pPr>
            <a:endParaRPr lang="da-DK" sz="1600" b="1" dirty="0"/>
          </a:p>
        </p:txBody>
      </p:sp>
      <p:pic>
        <p:nvPicPr>
          <p:cNvPr id="6" name="Shape 56" descr="Friskolen på Røsnæs Logo-udenugleJPG.jpg"/>
          <p:cNvPicPr preferRelativeResize="0"/>
          <p:nvPr/>
        </p:nvPicPr>
        <p:blipFill>
          <a:blip r:embed="rId3">
            <a:alphaModFix/>
          </a:blip>
          <a:stretch>
            <a:fillRect/>
          </a:stretch>
        </p:blipFill>
        <p:spPr>
          <a:xfrm>
            <a:off x="5197680" y="195486"/>
            <a:ext cx="1543688" cy="903056"/>
          </a:xfrm>
          <a:prstGeom prst="rect">
            <a:avLst/>
          </a:prstGeom>
          <a:noFill/>
          <a:ln>
            <a:noFill/>
          </a:ln>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648" y="1174843"/>
            <a:ext cx="5832647" cy="3933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9212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600" b="1" dirty="0"/>
              <a:t>7</a:t>
            </a:r>
            <a:r>
              <a:rPr lang="da-DK" sz="1600" b="1" dirty="0" smtClean="0"/>
              <a:t>.</a:t>
            </a:r>
            <a:r>
              <a:rPr lang="da-DK" sz="1600" dirty="0" smtClean="0"/>
              <a:t> </a:t>
            </a:r>
            <a:r>
              <a:rPr lang="da-DK" sz="1600" b="1" dirty="0">
                <a:solidFill>
                  <a:schemeClr val="tx1"/>
                </a:solidFill>
              </a:rPr>
              <a:t>Planlægning af skoleåret </a:t>
            </a:r>
            <a:r>
              <a:rPr lang="da-DK" sz="1600" dirty="0">
                <a:solidFill>
                  <a:schemeClr val="tx1"/>
                </a:solidFill>
              </a:rPr>
              <a:t>v/ Jakob</a:t>
            </a:r>
            <a:br>
              <a:rPr lang="da-DK" sz="1600" dirty="0">
                <a:solidFill>
                  <a:schemeClr val="tx1"/>
                </a:solidFill>
              </a:rPr>
            </a:br>
            <a:r>
              <a:rPr lang="da-DK" sz="1600" dirty="0">
                <a:solidFill>
                  <a:schemeClr val="tx1"/>
                </a:solidFill>
              </a:rPr>
              <a:t/>
            </a:r>
            <a:br>
              <a:rPr lang="da-DK" sz="1600" dirty="0">
                <a:solidFill>
                  <a:schemeClr val="tx1"/>
                </a:solidFill>
              </a:rPr>
            </a:br>
            <a:endParaRPr lang="da-DK" sz="1600" dirty="0"/>
          </a:p>
        </p:txBody>
      </p:sp>
      <p:sp>
        <p:nvSpPr>
          <p:cNvPr id="3" name="Pladsholder til tekst 2"/>
          <p:cNvSpPr>
            <a:spLocks noGrp="1"/>
          </p:cNvSpPr>
          <p:nvPr>
            <p:ph type="body" idx="1"/>
          </p:nvPr>
        </p:nvSpPr>
        <p:spPr>
          <a:xfrm>
            <a:off x="260648" y="1098542"/>
            <a:ext cx="6343439" cy="4044958"/>
          </a:xfrm>
        </p:spPr>
        <p:txBody>
          <a:bodyPr/>
          <a:lstStyle/>
          <a:p>
            <a:r>
              <a:rPr lang="da-DK" sz="1600" dirty="0" err="1"/>
              <a:t>SkolePlan</a:t>
            </a:r>
            <a:r>
              <a:rPr lang="da-DK" sz="1600" dirty="0"/>
              <a:t> består af to dele, en administrativ platform og en pædagogisk platform - lavet til, og i samarbejde med, de frie skoler.</a:t>
            </a:r>
            <a:endParaRPr lang="en-GB" sz="1600" dirty="0"/>
          </a:p>
          <a:p>
            <a:pPr lvl="0"/>
            <a:r>
              <a:rPr lang="da-DK" sz="1600" dirty="0"/>
              <a:t>Office 365 </a:t>
            </a:r>
            <a:r>
              <a:rPr lang="da-DK" sz="1600" dirty="0" err="1"/>
              <a:t>Edu</a:t>
            </a:r>
            <a:endParaRPr lang="en-GB" sz="1600" dirty="0"/>
          </a:p>
          <a:p>
            <a:pPr lvl="0"/>
            <a:r>
              <a:rPr lang="da-DK" sz="1600" dirty="0" err="1"/>
              <a:t>SkolePlan</a:t>
            </a:r>
            <a:r>
              <a:rPr lang="da-DK" sz="1600" dirty="0"/>
              <a:t> UNI-login</a:t>
            </a:r>
            <a:endParaRPr lang="en-GB" sz="1600" dirty="0"/>
          </a:p>
          <a:p>
            <a:pPr lvl="0"/>
            <a:r>
              <a:rPr lang="da-DK" sz="1600" dirty="0" err="1"/>
              <a:t>SkolePlan</a:t>
            </a:r>
            <a:r>
              <a:rPr lang="da-DK" sz="1600" dirty="0"/>
              <a:t> APP</a:t>
            </a:r>
            <a:endParaRPr lang="en-GB" sz="1600" dirty="0"/>
          </a:p>
          <a:p>
            <a:pPr>
              <a:lnSpc>
                <a:spcPct val="100000"/>
              </a:lnSpc>
              <a:spcAft>
                <a:spcPts val="600"/>
              </a:spcAft>
            </a:pPr>
            <a:endParaRPr lang="da-DK" sz="1600" b="1" dirty="0"/>
          </a:p>
        </p:txBody>
      </p:sp>
      <p:pic>
        <p:nvPicPr>
          <p:cNvPr id="6" name="Shape 56" descr="Friskolen på Røsnæs Logo-udenugleJPG.jpg"/>
          <p:cNvPicPr preferRelativeResize="0"/>
          <p:nvPr/>
        </p:nvPicPr>
        <p:blipFill>
          <a:blip r:embed="rId3">
            <a:alphaModFix/>
          </a:blip>
          <a:stretch>
            <a:fillRect/>
          </a:stretch>
        </p:blipFill>
        <p:spPr>
          <a:xfrm>
            <a:off x="5197680" y="195486"/>
            <a:ext cx="1543688" cy="903056"/>
          </a:xfrm>
          <a:prstGeom prst="rect">
            <a:avLst/>
          </a:prstGeom>
          <a:noFill/>
          <a:ln>
            <a:noFill/>
          </a:ln>
        </p:spPr>
      </p:pic>
      <p:pic>
        <p:nvPicPr>
          <p:cNvPr id="7" name="irc_mi" descr="Billedresultat for skoleplan.dk">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2708920" y="2211710"/>
            <a:ext cx="3288138" cy="2183948"/>
          </a:xfrm>
          <a:prstGeom prst="rect">
            <a:avLst/>
          </a:prstGeom>
          <a:noFill/>
          <a:ln>
            <a:noFill/>
          </a:ln>
        </p:spPr>
      </p:pic>
    </p:spTree>
    <p:extLst>
      <p:ext uri="{BB962C8B-B14F-4D97-AF65-F5344CB8AC3E}">
        <p14:creationId xmlns:p14="http://schemas.microsoft.com/office/powerpoint/2010/main" val="3540297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8826907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p:txBody>
          <a:bodyPr/>
          <a:lstStyle/>
          <a:p>
            <a:r>
              <a:rPr lang="da-DK" sz="1600" b="1" dirty="0"/>
              <a:t>8</a:t>
            </a:r>
            <a:r>
              <a:rPr lang="da-DK" sz="1600" b="1" dirty="0" smtClean="0"/>
              <a:t>.</a:t>
            </a:r>
            <a:r>
              <a:rPr lang="da-DK" sz="1600" dirty="0" smtClean="0"/>
              <a:t> </a:t>
            </a:r>
            <a:r>
              <a:rPr lang="da-DK" sz="1600" b="1" dirty="0">
                <a:solidFill>
                  <a:schemeClr val="tx1"/>
                </a:solidFill>
              </a:rPr>
              <a:t>SFO</a:t>
            </a:r>
            <a:r>
              <a:rPr lang="da-DK" sz="1600" dirty="0">
                <a:solidFill>
                  <a:schemeClr val="tx1"/>
                </a:solidFill>
              </a:rPr>
              <a:t> </a:t>
            </a:r>
            <a:r>
              <a:rPr lang="da-DK" sz="1600" dirty="0" smtClean="0">
                <a:solidFill>
                  <a:schemeClr val="tx1"/>
                </a:solidFill>
              </a:rPr>
              <a:t>v/ Lene og Susanne</a:t>
            </a:r>
            <a:r>
              <a:rPr lang="da-DK" sz="1600" dirty="0">
                <a:solidFill>
                  <a:schemeClr val="tx1"/>
                </a:solidFill>
              </a:rPr>
              <a:t/>
            </a:r>
            <a:br>
              <a:rPr lang="da-DK" sz="1600" dirty="0">
                <a:solidFill>
                  <a:schemeClr val="tx1"/>
                </a:solidFill>
              </a:rPr>
            </a:br>
            <a:endParaRPr lang="da-DK" sz="1600" dirty="0"/>
          </a:p>
        </p:txBody>
      </p:sp>
      <p:sp>
        <p:nvSpPr>
          <p:cNvPr id="3" name="Pladsholder til tekst 2"/>
          <p:cNvSpPr>
            <a:spLocks noGrp="1"/>
          </p:cNvSpPr>
          <p:nvPr>
            <p:ph type="body" idx="1"/>
          </p:nvPr>
        </p:nvSpPr>
        <p:spPr>
          <a:xfrm>
            <a:off x="260648" y="1098542"/>
            <a:ext cx="6343439" cy="4044958"/>
          </a:xfrm>
        </p:spPr>
        <p:txBody>
          <a:bodyPr/>
          <a:lstStyle/>
          <a:p>
            <a:pPr>
              <a:lnSpc>
                <a:spcPct val="100000"/>
              </a:lnSpc>
              <a:spcAft>
                <a:spcPts val="600"/>
              </a:spcAft>
            </a:pPr>
            <a:endParaRPr lang="da-DK" sz="1600" b="1" dirty="0"/>
          </a:p>
        </p:txBody>
      </p:sp>
      <p:pic>
        <p:nvPicPr>
          <p:cNvPr id="2058" name="Picture 10" descr="RÃ¸snÃ¦s Skoles billed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0282" y="2931791"/>
            <a:ext cx="3301502" cy="2088232"/>
          </a:xfrm>
          <a:prstGeom prst="rect">
            <a:avLst/>
          </a:prstGeom>
          <a:noFill/>
          <a:extLst>
            <a:ext uri="{909E8E84-426E-40DD-AFC4-6F175D3DCCD1}">
              <a14:hiddenFill xmlns:a14="http://schemas.microsoft.com/office/drawing/2010/main">
                <a:solidFill>
                  <a:srgbClr val="FFFFFF"/>
                </a:solidFill>
              </a14:hiddenFill>
            </a:ext>
          </a:extLst>
        </p:spPr>
      </p:pic>
      <p:pic>
        <p:nvPicPr>
          <p:cNvPr id="6" name="Shape 56" descr="Friskolen på Røsnæs Logo-udenugleJPG.jpg"/>
          <p:cNvPicPr preferRelativeResize="0"/>
          <p:nvPr/>
        </p:nvPicPr>
        <p:blipFill>
          <a:blip r:embed="rId8">
            <a:alphaModFix/>
          </a:blip>
          <a:stretch>
            <a:fillRect/>
          </a:stretch>
        </p:blipFill>
        <p:spPr>
          <a:xfrm>
            <a:off x="5197680" y="195486"/>
            <a:ext cx="1543688" cy="903056"/>
          </a:xfrm>
          <a:prstGeom prst="rect">
            <a:avLst/>
          </a:prstGeom>
          <a:noFill/>
          <a:ln>
            <a:noFill/>
          </a:ln>
        </p:spPr>
      </p:pic>
      <p:pic>
        <p:nvPicPr>
          <p:cNvPr id="2052" name="Picture 4" descr="RÃ¸snÃ¦s Skoles billed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2895" y="843557"/>
            <a:ext cx="2496277" cy="187220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Ã¸snÃ¦s Skoles billed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0648" y="987574"/>
            <a:ext cx="2091624" cy="278883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Ã¸snÃ¦s Skoles billed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85184" y="1622926"/>
            <a:ext cx="1769392" cy="3217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6340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600" b="1" dirty="0"/>
              <a:t>9</a:t>
            </a:r>
            <a:r>
              <a:rPr lang="da-DK" sz="1600" b="1" dirty="0" smtClean="0"/>
              <a:t>.</a:t>
            </a:r>
            <a:r>
              <a:rPr lang="da-DK" sz="1600" dirty="0" smtClean="0"/>
              <a:t> </a:t>
            </a:r>
            <a:r>
              <a:rPr lang="da-DK" sz="1600" b="1" dirty="0">
                <a:solidFill>
                  <a:schemeClr val="tx1"/>
                </a:solidFill>
              </a:rPr>
              <a:t>Lejrskole </a:t>
            </a:r>
            <a:r>
              <a:rPr lang="da-DK" sz="1600" dirty="0">
                <a:solidFill>
                  <a:schemeClr val="tx1"/>
                </a:solidFill>
              </a:rPr>
              <a:t>v/ Ole</a:t>
            </a:r>
            <a:br>
              <a:rPr lang="da-DK" sz="1600" dirty="0">
                <a:solidFill>
                  <a:schemeClr val="tx1"/>
                </a:solidFill>
              </a:rPr>
            </a:br>
            <a:r>
              <a:rPr lang="da-DK" sz="1600" dirty="0">
                <a:solidFill>
                  <a:schemeClr val="tx1"/>
                </a:solidFill>
              </a:rPr>
              <a:t/>
            </a:r>
            <a:br>
              <a:rPr lang="da-DK" sz="1600" dirty="0">
                <a:solidFill>
                  <a:schemeClr val="tx1"/>
                </a:solidFill>
              </a:rPr>
            </a:br>
            <a:endParaRPr lang="da-DK" sz="1600" dirty="0"/>
          </a:p>
        </p:txBody>
      </p:sp>
      <p:sp>
        <p:nvSpPr>
          <p:cNvPr id="3" name="Pladsholder til tekst 2"/>
          <p:cNvSpPr>
            <a:spLocks noGrp="1"/>
          </p:cNvSpPr>
          <p:nvPr>
            <p:ph type="body" idx="1"/>
          </p:nvPr>
        </p:nvSpPr>
        <p:spPr>
          <a:xfrm>
            <a:off x="260648" y="915566"/>
            <a:ext cx="6480720" cy="4227934"/>
          </a:xfrm>
        </p:spPr>
        <p:txBody>
          <a:bodyPr/>
          <a:lstStyle/>
          <a:p>
            <a:pPr>
              <a:lnSpc>
                <a:spcPts val="200"/>
              </a:lnSpc>
            </a:pPr>
            <a:r>
              <a:rPr lang="da-DK" sz="2000" dirty="0"/>
              <a:t>Trivsel gennem fællesskabsskabende aktiviteter</a:t>
            </a:r>
          </a:p>
          <a:p>
            <a:pPr>
              <a:lnSpc>
                <a:spcPts val="200"/>
              </a:lnSpc>
            </a:pPr>
            <a:r>
              <a:rPr lang="da-DK" sz="1600" dirty="0"/>
              <a:t>	</a:t>
            </a:r>
          </a:p>
          <a:p>
            <a:pPr>
              <a:lnSpc>
                <a:spcPts val="200"/>
              </a:lnSpc>
            </a:pPr>
            <a:r>
              <a:rPr lang="da-DK" sz="1600" dirty="0"/>
              <a:t>	Vores skole – Alles skole</a:t>
            </a:r>
          </a:p>
          <a:p>
            <a:pPr>
              <a:lnSpc>
                <a:spcPts val="200"/>
              </a:lnSpc>
            </a:pPr>
            <a:endParaRPr lang="da-DK" sz="1600" dirty="0"/>
          </a:p>
          <a:p>
            <a:pPr>
              <a:lnSpc>
                <a:spcPts val="200"/>
              </a:lnSpc>
            </a:pPr>
            <a:r>
              <a:rPr lang="da-DK" sz="1600" dirty="0"/>
              <a:t>	Oplevelser i hverdagen</a:t>
            </a:r>
          </a:p>
          <a:p>
            <a:pPr>
              <a:lnSpc>
                <a:spcPts val="200"/>
              </a:lnSpc>
            </a:pPr>
            <a:r>
              <a:rPr lang="da-DK" sz="1600" dirty="0"/>
              <a:t>	</a:t>
            </a:r>
          </a:p>
          <a:p>
            <a:pPr>
              <a:lnSpc>
                <a:spcPts val="200"/>
              </a:lnSpc>
            </a:pPr>
            <a:r>
              <a:rPr lang="da-DK" sz="1600" dirty="0"/>
              <a:t>	Lejrskole</a:t>
            </a:r>
          </a:p>
          <a:p>
            <a:pPr>
              <a:lnSpc>
                <a:spcPts val="200"/>
              </a:lnSpc>
            </a:pPr>
            <a:endParaRPr lang="da-DK" sz="1600" dirty="0"/>
          </a:p>
          <a:p>
            <a:pPr>
              <a:lnSpc>
                <a:spcPts val="200"/>
              </a:lnSpc>
            </a:pPr>
            <a:r>
              <a:rPr lang="da-DK" sz="1600" dirty="0" smtClean="0"/>
              <a:t>Studieture </a:t>
            </a:r>
            <a:r>
              <a:rPr lang="da-DK" sz="1600" dirty="0"/>
              <a:t>– 8. klasse til udlandet og evt. 6. klasse et sted i Danmark</a:t>
            </a:r>
          </a:p>
          <a:p>
            <a:pPr>
              <a:lnSpc>
                <a:spcPts val="200"/>
              </a:lnSpc>
            </a:pPr>
            <a:r>
              <a:rPr lang="da-DK" sz="1600" dirty="0"/>
              <a:t>		Klassekasse fra 0. klasse</a:t>
            </a:r>
          </a:p>
          <a:p>
            <a:pPr>
              <a:lnSpc>
                <a:spcPct val="100000"/>
              </a:lnSpc>
              <a:spcAft>
                <a:spcPts val="600"/>
              </a:spcAft>
            </a:pPr>
            <a:endParaRPr lang="da-DK" sz="1600" b="1" dirty="0"/>
          </a:p>
        </p:txBody>
      </p:sp>
      <p:pic>
        <p:nvPicPr>
          <p:cNvPr id="6" name="Shape 56" descr="Friskolen på Røsnæs Logo-udenugleJPG.jpg"/>
          <p:cNvPicPr preferRelativeResize="0"/>
          <p:nvPr/>
        </p:nvPicPr>
        <p:blipFill>
          <a:blip r:embed="rId3">
            <a:alphaModFix/>
          </a:blip>
          <a:stretch>
            <a:fillRect/>
          </a:stretch>
        </p:blipFill>
        <p:spPr>
          <a:xfrm>
            <a:off x="5197680" y="195486"/>
            <a:ext cx="1543688" cy="903056"/>
          </a:xfrm>
          <a:prstGeom prst="rect">
            <a:avLst/>
          </a:prstGeom>
          <a:noFill/>
          <a:ln>
            <a:noFill/>
          </a:ln>
        </p:spPr>
      </p:pic>
      <p:pic>
        <p:nvPicPr>
          <p:cNvPr id="7" name="Billede 3">
            <a:extLst>
              <a:ext uri="{FF2B5EF4-FFF2-40B4-BE49-F238E27FC236}">
                <a16:creationId xmlns:lc="http://schemas.openxmlformats.org/drawingml/2006/lockedCanvas" xmlns:a16="http://schemas.microsoft.com/office/drawing/2014/main" xmlns="" id="{FF04F450-6BC3-4ED2-A235-3CEB5A877A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680" y="3121421"/>
            <a:ext cx="2696104" cy="2022079"/>
          </a:xfrm>
          <a:prstGeom prst="rect">
            <a:avLst/>
          </a:prstGeom>
        </p:spPr>
      </p:pic>
      <p:pic>
        <p:nvPicPr>
          <p:cNvPr id="8" name="Billede 7">
            <a:extLst>
              <a:ext uri="{FF2B5EF4-FFF2-40B4-BE49-F238E27FC236}">
                <a16:creationId xmlns:lc="http://schemas.openxmlformats.org/drawingml/2006/lockedCanvas" xmlns:a16="http://schemas.microsoft.com/office/drawing/2014/main" xmlns="" id="{765863EE-C43B-4C23-AC2B-0F0771701F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5024" y="3108210"/>
            <a:ext cx="2713719" cy="2035290"/>
          </a:xfrm>
          <a:prstGeom prst="rect">
            <a:avLst/>
          </a:prstGeom>
        </p:spPr>
      </p:pic>
    </p:spTree>
    <p:extLst>
      <p:ext uri="{BB962C8B-B14F-4D97-AF65-F5344CB8AC3E}">
        <p14:creationId xmlns:p14="http://schemas.microsoft.com/office/powerpoint/2010/main" val="10477908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600" b="1" dirty="0"/>
              <a:t>9</a:t>
            </a:r>
            <a:r>
              <a:rPr lang="da-DK" sz="1600" b="1" dirty="0" smtClean="0"/>
              <a:t>.</a:t>
            </a:r>
            <a:r>
              <a:rPr lang="da-DK" sz="1600" dirty="0" smtClean="0"/>
              <a:t> </a:t>
            </a:r>
            <a:r>
              <a:rPr lang="da-DK" sz="1600" b="1" dirty="0">
                <a:solidFill>
                  <a:schemeClr val="tx1"/>
                </a:solidFill>
              </a:rPr>
              <a:t>Lejrskole </a:t>
            </a:r>
            <a:r>
              <a:rPr lang="da-DK" sz="1600" dirty="0">
                <a:solidFill>
                  <a:schemeClr val="tx1"/>
                </a:solidFill>
              </a:rPr>
              <a:t>v/ Ole</a:t>
            </a:r>
            <a:br>
              <a:rPr lang="da-DK" sz="1600" dirty="0">
                <a:solidFill>
                  <a:schemeClr val="tx1"/>
                </a:solidFill>
              </a:rPr>
            </a:br>
            <a:r>
              <a:rPr lang="da-DK" sz="1600" dirty="0">
                <a:solidFill>
                  <a:schemeClr val="tx1"/>
                </a:solidFill>
              </a:rPr>
              <a:t/>
            </a:r>
            <a:br>
              <a:rPr lang="da-DK" sz="1600" dirty="0">
                <a:solidFill>
                  <a:schemeClr val="tx1"/>
                </a:solidFill>
              </a:rPr>
            </a:br>
            <a:endParaRPr lang="da-DK" sz="1600" dirty="0"/>
          </a:p>
        </p:txBody>
      </p:sp>
      <p:sp>
        <p:nvSpPr>
          <p:cNvPr id="3" name="Pladsholder til tekst 2"/>
          <p:cNvSpPr>
            <a:spLocks noGrp="1"/>
          </p:cNvSpPr>
          <p:nvPr>
            <p:ph type="body" idx="1"/>
          </p:nvPr>
        </p:nvSpPr>
        <p:spPr>
          <a:xfrm>
            <a:off x="260648" y="1098542"/>
            <a:ext cx="6343439" cy="4044958"/>
          </a:xfrm>
        </p:spPr>
        <p:txBody>
          <a:bodyPr/>
          <a:lstStyle/>
          <a:p>
            <a:pPr>
              <a:lnSpc>
                <a:spcPts val="200"/>
              </a:lnSpc>
            </a:pPr>
            <a:endParaRPr lang="da-DK" sz="2000" dirty="0"/>
          </a:p>
          <a:p>
            <a:pPr>
              <a:lnSpc>
                <a:spcPts val="200"/>
              </a:lnSpc>
            </a:pPr>
            <a:r>
              <a:rPr lang="da-DK" sz="1600" dirty="0"/>
              <a:t>	Store og små arbejder sammen</a:t>
            </a:r>
          </a:p>
          <a:p>
            <a:pPr>
              <a:lnSpc>
                <a:spcPts val="200"/>
              </a:lnSpc>
            </a:pPr>
            <a:r>
              <a:rPr lang="da-DK" sz="1600" dirty="0"/>
              <a:t>	Relationer skabes</a:t>
            </a:r>
          </a:p>
          <a:p>
            <a:pPr>
              <a:lnSpc>
                <a:spcPts val="200"/>
              </a:lnSpc>
            </a:pPr>
            <a:r>
              <a:rPr lang="da-DK" sz="1600" dirty="0"/>
              <a:t>	Tryghed</a:t>
            </a:r>
          </a:p>
          <a:p>
            <a:pPr>
              <a:lnSpc>
                <a:spcPts val="200"/>
              </a:lnSpc>
            </a:pPr>
            <a:r>
              <a:rPr lang="da-DK" sz="1600" dirty="0"/>
              <a:t>	Fællesskab</a:t>
            </a:r>
          </a:p>
          <a:p>
            <a:pPr>
              <a:lnSpc>
                <a:spcPct val="100000"/>
              </a:lnSpc>
              <a:spcAft>
                <a:spcPts val="600"/>
              </a:spcAft>
            </a:pPr>
            <a:endParaRPr lang="da-DK" sz="1600" b="1" dirty="0"/>
          </a:p>
        </p:txBody>
      </p:sp>
      <p:pic>
        <p:nvPicPr>
          <p:cNvPr id="6" name="Shape 56" descr="Friskolen på Røsnæs Logo-udenugleJPG.jpg"/>
          <p:cNvPicPr preferRelativeResize="0"/>
          <p:nvPr/>
        </p:nvPicPr>
        <p:blipFill>
          <a:blip r:embed="rId3">
            <a:alphaModFix/>
          </a:blip>
          <a:stretch>
            <a:fillRect/>
          </a:stretch>
        </p:blipFill>
        <p:spPr>
          <a:xfrm>
            <a:off x="5197680" y="195486"/>
            <a:ext cx="1543688" cy="903056"/>
          </a:xfrm>
          <a:prstGeom prst="rect">
            <a:avLst/>
          </a:prstGeom>
          <a:noFill/>
          <a:ln>
            <a:noFill/>
          </a:ln>
        </p:spPr>
      </p:pic>
      <p:sp>
        <p:nvSpPr>
          <p:cNvPr id="5" name="Højre klammeparentes 8">
            <a:extLst>
              <a:ext uri="{FF2B5EF4-FFF2-40B4-BE49-F238E27FC236}">
                <a16:creationId xmlns:lc="http://schemas.openxmlformats.org/drawingml/2006/lockedCanvas" xmlns:a16="http://schemas.microsoft.com/office/drawing/2014/main" xmlns="" id="{70134E46-5079-4F05-8FA8-C9B18257AAEC}"/>
              </a:ext>
            </a:extLst>
          </p:cNvPr>
          <p:cNvSpPr/>
          <p:nvPr/>
        </p:nvSpPr>
        <p:spPr>
          <a:xfrm>
            <a:off x="4365104" y="1203598"/>
            <a:ext cx="281700" cy="1314711"/>
          </a:xfrm>
          <a:prstGeom prst="rightBrace">
            <a:avLst/>
          </a:prstGeom>
        </p:spPr>
        <p:style>
          <a:lnRef idx="3">
            <a:schemeClr val="dk1"/>
          </a:lnRef>
          <a:fillRef idx="0">
            <a:schemeClr val="dk1"/>
          </a:fillRef>
          <a:effectRef idx="2">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da-DK">
              <a:ln w="0"/>
              <a:effectLst>
                <a:outerShdw blurRad="38100" dist="19050" dir="2700000" algn="tl" rotWithShape="0">
                  <a:schemeClr val="dk1">
                    <a:alpha val="40000"/>
                  </a:schemeClr>
                </a:outerShdw>
              </a:effectLst>
            </a:endParaRPr>
          </a:p>
        </p:txBody>
      </p:sp>
      <p:sp>
        <p:nvSpPr>
          <p:cNvPr id="7" name="Tekstfelt 5">
            <a:extLst>
              <a:ext uri="{FF2B5EF4-FFF2-40B4-BE49-F238E27FC236}">
                <a16:creationId xmlns:lc="http://schemas.openxmlformats.org/drawingml/2006/lockedCanvas" xmlns:a16="http://schemas.microsoft.com/office/drawing/2014/main" xmlns="" id="{DAADF7EC-02B0-4C88-BAC5-B45DCCB7AC1C}"/>
              </a:ext>
            </a:extLst>
          </p:cNvPr>
          <p:cNvSpPr txBox="1"/>
          <p:nvPr/>
        </p:nvSpPr>
        <p:spPr>
          <a:xfrm>
            <a:off x="4540933" y="1599343"/>
            <a:ext cx="2252733" cy="52322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da-DK" sz="2800" dirty="0"/>
              <a:t>TRIVSEL</a:t>
            </a:r>
          </a:p>
        </p:txBody>
      </p:sp>
      <p:pic>
        <p:nvPicPr>
          <p:cNvPr id="8" name="Billede 10">
            <a:extLst>
              <a:ext uri="{FF2B5EF4-FFF2-40B4-BE49-F238E27FC236}">
                <a16:creationId xmlns:lc="http://schemas.openxmlformats.org/drawingml/2006/lockedCanvas" xmlns:a16="http://schemas.microsoft.com/office/drawing/2014/main" xmlns="" id="{189B2A8F-0C4B-46EC-9FA1-73C1643B5F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3765" y="2598536"/>
            <a:ext cx="4483534" cy="2519744"/>
          </a:xfrm>
          <a:prstGeom prst="rect">
            <a:avLst/>
          </a:prstGeom>
        </p:spPr>
      </p:pic>
    </p:spTree>
    <p:extLst>
      <p:ext uri="{BB962C8B-B14F-4D97-AF65-F5344CB8AC3E}">
        <p14:creationId xmlns:p14="http://schemas.microsoft.com/office/powerpoint/2010/main" val="20075877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lede 16">
            <a:extLst>
              <a:ext uri="{FF2B5EF4-FFF2-40B4-BE49-F238E27FC236}">
                <a16:creationId xmlns="" xmlns:a16="http://schemas.microsoft.com/office/drawing/2014/main" id="{0D1BF833-F8AA-40B6-87E5-B2055C26D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033" y="458326"/>
            <a:ext cx="3266306" cy="2449730"/>
          </a:xfrm>
          <a:prstGeom prst="rect">
            <a:avLst/>
          </a:prstGeom>
        </p:spPr>
      </p:pic>
      <p:pic>
        <p:nvPicPr>
          <p:cNvPr id="27" name="Billede 26">
            <a:extLst>
              <a:ext uri="{FF2B5EF4-FFF2-40B4-BE49-F238E27FC236}">
                <a16:creationId xmlns="" xmlns:a16="http://schemas.microsoft.com/office/drawing/2014/main" id="{8D56BF44-508D-4470-B168-998DB4519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033" y="2834483"/>
            <a:ext cx="1212720" cy="2160000"/>
          </a:xfrm>
          <a:prstGeom prst="rect">
            <a:avLst/>
          </a:prstGeom>
        </p:spPr>
      </p:pic>
      <p:pic>
        <p:nvPicPr>
          <p:cNvPr id="29" name="Billede 28">
            <a:extLst>
              <a:ext uri="{FF2B5EF4-FFF2-40B4-BE49-F238E27FC236}">
                <a16:creationId xmlns="" xmlns:a16="http://schemas.microsoft.com/office/drawing/2014/main" id="{173C810D-E19F-46B1-B0AF-0740F72F76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7304" y="3046039"/>
            <a:ext cx="2439663" cy="1829747"/>
          </a:xfrm>
          <a:prstGeom prst="rect">
            <a:avLst/>
          </a:prstGeom>
        </p:spPr>
      </p:pic>
      <p:pic>
        <p:nvPicPr>
          <p:cNvPr id="31" name="Billede 30">
            <a:extLst>
              <a:ext uri="{FF2B5EF4-FFF2-40B4-BE49-F238E27FC236}">
                <a16:creationId xmlns="" xmlns:a16="http://schemas.microsoft.com/office/drawing/2014/main" id="{B42B62E0-C754-4D2B-84E0-DD98EC49D3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3967" y="674482"/>
            <a:ext cx="1773000" cy="2160000"/>
          </a:xfrm>
          <a:prstGeom prst="rect">
            <a:avLst/>
          </a:prstGeom>
        </p:spPr>
      </p:pic>
      <p:pic>
        <p:nvPicPr>
          <p:cNvPr id="32" name="Billede 31">
            <a:extLst>
              <a:ext uri="{FF2B5EF4-FFF2-40B4-BE49-F238E27FC236}">
                <a16:creationId xmlns="" xmlns:a16="http://schemas.microsoft.com/office/drawing/2014/main" id="{35AE230D-9B97-49E2-ADC3-317A325089B4}"/>
              </a:ext>
            </a:extLst>
          </p:cNvPr>
          <p:cNvPicPr>
            <a:picLocks noChangeAspect="1"/>
          </p:cNvPicPr>
          <p:nvPr/>
        </p:nvPicPr>
        <p:blipFill rotWithShape="1">
          <a:blip r:embed="rId6"/>
          <a:srcRect r="19231"/>
          <a:stretch/>
        </p:blipFill>
        <p:spPr>
          <a:xfrm>
            <a:off x="3610422" y="674483"/>
            <a:ext cx="1093765" cy="1805594"/>
          </a:xfrm>
          <a:prstGeom prst="rect">
            <a:avLst/>
          </a:prstGeom>
        </p:spPr>
      </p:pic>
      <p:pic>
        <p:nvPicPr>
          <p:cNvPr id="33" name="Billede 32">
            <a:extLst>
              <a:ext uri="{FF2B5EF4-FFF2-40B4-BE49-F238E27FC236}">
                <a16:creationId xmlns="" xmlns:a16="http://schemas.microsoft.com/office/drawing/2014/main" id="{956935E7-E627-4082-8614-3243FA161CC3}"/>
              </a:ext>
            </a:extLst>
          </p:cNvPr>
          <p:cNvPicPr>
            <a:picLocks noChangeAspect="1"/>
          </p:cNvPicPr>
          <p:nvPr/>
        </p:nvPicPr>
        <p:blipFill>
          <a:blip r:embed="rId7"/>
          <a:stretch>
            <a:fillRect/>
          </a:stretch>
        </p:blipFill>
        <p:spPr>
          <a:xfrm>
            <a:off x="1582362" y="3046039"/>
            <a:ext cx="2439663" cy="1829747"/>
          </a:xfrm>
          <a:prstGeom prst="rect">
            <a:avLst/>
          </a:prstGeom>
        </p:spPr>
      </p:pic>
    </p:spTree>
    <p:extLst>
      <p:ext uri="{BB962C8B-B14F-4D97-AF65-F5344CB8AC3E}">
        <p14:creationId xmlns:p14="http://schemas.microsoft.com/office/powerpoint/2010/main" val="12628406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 xmlns:a16="http://schemas.microsoft.com/office/drawing/2014/main" id="{A4E1C0C5-C234-44F3-B34B-FFA7D6409768}"/>
              </a:ext>
            </a:extLst>
          </p:cNvPr>
          <p:cNvPicPr>
            <a:picLocks noChangeAspect="1"/>
          </p:cNvPicPr>
          <p:nvPr/>
        </p:nvPicPr>
        <p:blipFill rotWithShape="1">
          <a:blip r:embed="rId2">
            <a:extLst>
              <a:ext uri="{28A0092B-C50C-407E-A947-70E740481C1C}">
                <a14:useLocalDpi xmlns:a14="http://schemas.microsoft.com/office/drawing/2010/main" val="0"/>
              </a:ext>
            </a:extLst>
          </a:blip>
          <a:srcRect t="17878" r="10627"/>
          <a:stretch/>
        </p:blipFill>
        <p:spPr>
          <a:xfrm>
            <a:off x="314308" y="425260"/>
            <a:ext cx="3114692" cy="2146490"/>
          </a:xfrm>
          <a:prstGeom prst="rect">
            <a:avLst/>
          </a:prstGeom>
        </p:spPr>
      </p:pic>
      <p:pic>
        <p:nvPicPr>
          <p:cNvPr id="3" name="Billede 2">
            <a:extLst>
              <a:ext uri="{FF2B5EF4-FFF2-40B4-BE49-F238E27FC236}">
                <a16:creationId xmlns="" xmlns:a16="http://schemas.microsoft.com/office/drawing/2014/main" id="{C75774CD-6393-4A12-A572-0EE5C9B60967}"/>
              </a:ext>
            </a:extLst>
          </p:cNvPr>
          <p:cNvPicPr>
            <a:picLocks noChangeAspect="1"/>
          </p:cNvPicPr>
          <p:nvPr/>
        </p:nvPicPr>
        <p:blipFill rotWithShape="1">
          <a:blip r:embed="rId3">
            <a:extLst>
              <a:ext uri="{28A0092B-C50C-407E-A947-70E740481C1C}">
                <a14:useLocalDpi xmlns:a14="http://schemas.microsoft.com/office/drawing/2010/main" val="0"/>
              </a:ext>
            </a:extLst>
          </a:blip>
          <a:srcRect r="27710" b="14471"/>
          <a:stretch/>
        </p:blipFill>
        <p:spPr>
          <a:xfrm>
            <a:off x="314307" y="2761538"/>
            <a:ext cx="3164460" cy="2104142"/>
          </a:xfrm>
          <a:prstGeom prst="rect">
            <a:avLst/>
          </a:prstGeom>
        </p:spPr>
      </p:pic>
      <p:pic>
        <p:nvPicPr>
          <p:cNvPr id="4" name="Billede 3">
            <a:extLst>
              <a:ext uri="{FF2B5EF4-FFF2-40B4-BE49-F238E27FC236}">
                <a16:creationId xmlns="" xmlns:a16="http://schemas.microsoft.com/office/drawing/2014/main" id="{090A7C14-23C8-4148-936B-14D575844CD6}"/>
              </a:ext>
            </a:extLst>
          </p:cNvPr>
          <p:cNvPicPr>
            <a:picLocks noChangeAspect="1"/>
          </p:cNvPicPr>
          <p:nvPr/>
        </p:nvPicPr>
        <p:blipFill rotWithShape="1">
          <a:blip r:embed="rId4">
            <a:extLst>
              <a:ext uri="{28A0092B-C50C-407E-A947-70E740481C1C}">
                <a14:useLocalDpi xmlns:a14="http://schemas.microsoft.com/office/drawing/2010/main" val="0"/>
              </a:ext>
            </a:extLst>
          </a:blip>
          <a:srcRect l="7830" r="12727" b="3639"/>
          <a:stretch/>
        </p:blipFill>
        <p:spPr>
          <a:xfrm>
            <a:off x="3097950" y="615048"/>
            <a:ext cx="3191563" cy="2230293"/>
          </a:xfrm>
          <a:prstGeom prst="rect">
            <a:avLst/>
          </a:prstGeom>
        </p:spPr>
      </p:pic>
      <p:pic>
        <p:nvPicPr>
          <p:cNvPr id="5" name="Billede 4">
            <a:extLst>
              <a:ext uri="{FF2B5EF4-FFF2-40B4-BE49-F238E27FC236}">
                <a16:creationId xmlns="" xmlns:a16="http://schemas.microsoft.com/office/drawing/2014/main" id="{C87FD477-DAB4-4B4C-B345-DEFA0F801D09}"/>
              </a:ext>
            </a:extLst>
          </p:cNvPr>
          <p:cNvPicPr>
            <a:picLocks noChangeAspect="1"/>
          </p:cNvPicPr>
          <p:nvPr/>
        </p:nvPicPr>
        <p:blipFill rotWithShape="1">
          <a:blip r:embed="rId5">
            <a:extLst>
              <a:ext uri="{28A0092B-C50C-407E-A947-70E740481C1C}">
                <a14:useLocalDpi xmlns:a14="http://schemas.microsoft.com/office/drawing/2010/main" val="0"/>
              </a:ext>
            </a:extLst>
          </a:blip>
          <a:srcRect r="3288" b="9412"/>
          <a:stretch/>
        </p:blipFill>
        <p:spPr>
          <a:xfrm>
            <a:off x="3097951" y="3035130"/>
            <a:ext cx="3164460" cy="1956702"/>
          </a:xfrm>
          <a:prstGeom prst="rect">
            <a:avLst/>
          </a:prstGeom>
        </p:spPr>
      </p:pic>
    </p:spTree>
    <p:extLst>
      <p:ext uri="{BB962C8B-B14F-4D97-AF65-F5344CB8AC3E}">
        <p14:creationId xmlns:p14="http://schemas.microsoft.com/office/powerpoint/2010/main" val="901661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 xmlns:a16="http://schemas.microsoft.com/office/drawing/2014/main" id="{8394DB8E-015F-4F7F-A545-CB86330D575A}"/>
              </a:ext>
            </a:extLst>
          </p:cNvPr>
          <p:cNvPicPr>
            <a:picLocks noChangeAspect="1"/>
          </p:cNvPicPr>
          <p:nvPr/>
        </p:nvPicPr>
        <p:blipFill rotWithShape="1">
          <a:blip r:embed="rId2">
            <a:extLst>
              <a:ext uri="{28A0092B-C50C-407E-A947-70E740481C1C}">
                <a14:useLocalDpi xmlns:a14="http://schemas.microsoft.com/office/drawing/2010/main" val="0"/>
              </a:ext>
            </a:extLst>
          </a:blip>
          <a:srcRect l="8315" t="20054" r="8876" b="8196"/>
          <a:stretch/>
        </p:blipFill>
        <p:spPr>
          <a:xfrm>
            <a:off x="3181518" y="2466242"/>
            <a:ext cx="3382342" cy="2677258"/>
          </a:xfrm>
          <a:prstGeom prst="rect">
            <a:avLst/>
          </a:prstGeom>
        </p:spPr>
      </p:pic>
      <p:pic>
        <p:nvPicPr>
          <p:cNvPr id="3" name="Billede 2">
            <a:extLst>
              <a:ext uri="{FF2B5EF4-FFF2-40B4-BE49-F238E27FC236}">
                <a16:creationId xmlns="" xmlns:a16="http://schemas.microsoft.com/office/drawing/2014/main" id="{89CCD180-D127-4494-B9E0-8A01D964765F}"/>
              </a:ext>
            </a:extLst>
          </p:cNvPr>
          <p:cNvPicPr>
            <a:picLocks noChangeAspect="1"/>
          </p:cNvPicPr>
          <p:nvPr/>
        </p:nvPicPr>
        <p:blipFill rotWithShape="1">
          <a:blip r:embed="rId3">
            <a:extLst>
              <a:ext uri="{28A0092B-C50C-407E-A947-70E740481C1C}">
                <a14:useLocalDpi xmlns:a14="http://schemas.microsoft.com/office/drawing/2010/main" val="0"/>
              </a:ext>
            </a:extLst>
          </a:blip>
          <a:srcRect r="20338"/>
          <a:stretch/>
        </p:blipFill>
        <p:spPr>
          <a:xfrm>
            <a:off x="275162" y="411750"/>
            <a:ext cx="3248994" cy="2292089"/>
          </a:xfrm>
          <a:prstGeom prst="rect">
            <a:avLst/>
          </a:prstGeom>
        </p:spPr>
      </p:pic>
      <p:pic>
        <p:nvPicPr>
          <p:cNvPr id="4" name="Billede 3">
            <a:extLst>
              <a:ext uri="{FF2B5EF4-FFF2-40B4-BE49-F238E27FC236}">
                <a16:creationId xmlns="" xmlns:a16="http://schemas.microsoft.com/office/drawing/2014/main" id="{714F2BBB-63E4-4171-A2E0-F352948FE269}"/>
              </a:ext>
            </a:extLst>
          </p:cNvPr>
          <p:cNvPicPr>
            <a:picLocks noChangeAspect="1"/>
          </p:cNvPicPr>
          <p:nvPr/>
        </p:nvPicPr>
        <p:blipFill rotWithShape="1">
          <a:blip r:embed="rId4">
            <a:extLst>
              <a:ext uri="{28A0092B-C50C-407E-A947-70E740481C1C}">
                <a14:useLocalDpi xmlns:a14="http://schemas.microsoft.com/office/drawing/2010/main" val="0"/>
              </a:ext>
            </a:extLst>
          </a:blip>
          <a:srcRect l="9161" t="4241" r="19122" b="22741"/>
          <a:stretch/>
        </p:blipFill>
        <p:spPr>
          <a:xfrm>
            <a:off x="275163" y="2973998"/>
            <a:ext cx="3175994" cy="1817304"/>
          </a:xfrm>
          <a:prstGeom prst="rect">
            <a:avLst/>
          </a:prstGeom>
        </p:spPr>
      </p:pic>
      <p:pic>
        <p:nvPicPr>
          <p:cNvPr id="5" name="Billede 4">
            <a:extLst>
              <a:ext uri="{FF2B5EF4-FFF2-40B4-BE49-F238E27FC236}">
                <a16:creationId xmlns="" xmlns:a16="http://schemas.microsoft.com/office/drawing/2014/main" id="{5331D22C-522F-4335-85C7-17EE17DEC4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0520" y="411750"/>
            <a:ext cx="2573340" cy="2160000"/>
          </a:xfrm>
          <a:prstGeom prst="rect">
            <a:avLst/>
          </a:prstGeom>
        </p:spPr>
      </p:pic>
    </p:spTree>
    <p:extLst>
      <p:ext uri="{BB962C8B-B14F-4D97-AF65-F5344CB8AC3E}">
        <p14:creationId xmlns:p14="http://schemas.microsoft.com/office/powerpoint/2010/main" val="24181299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600" b="1" dirty="0"/>
              <a:t>9</a:t>
            </a:r>
            <a:r>
              <a:rPr lang="da-DK" sz="1600" b="1" dirty="0" smtClean="0"/>
              <a:t>.</a:t>
            </a:r>
            <a:r>
              <a:rPr lang="da-DK" sz="1600" dirty="0" smtClean="0"/>
              <a:t> </a:t>
            </a:r>
            <a:r>
              <a:rPr lang="da-DK" sz="1600" b="1" dirty="0">
                <a:solidFill>
                  <a:schemeClr val="tx1"/>
                </a:solidFill>
              </a:rPr>
              <a:t>Lejrskole </a:t>
            </a:r>
            <a:r>
              <a:rPr lang="da-DK" sz="1600" dirty="0">
                <a:solidFill>
                  <a:schemeClr val="tx1"/>
                </a:solidFill>
              </a:rPr>
              <a:t>v/ Ole</a:t>
            </a:r>
            <a:br>
              <a:rPr lang="da-DK" sz="1600" dirty="0">
                <a:solidFill>
                  <a:schemeClr val="tx1"/>
                </a:solidFill>
              </a:rPr>
            </a:br>
            <a:r>
              <a:rPr lang="da-DK" sz="1600" dirty="0">
                <a:solidFill>
                  <a:schemeClr val="tx1"/>
                </a:solidFill>
              </a:rPr>
              <a:t/>
            </a:r>
            <a:br>
              <a:rPr lang="da-DK" sz="1600" dirty="0">
                <a:solidFill>
                  <a:schemeClr val="tx1"/>
                </a:solidFill>
              </a:rPr>
            </a:br>
            <a:r>
              <a:rPr lang="da-DK" sz="1600" dirty="0" smtClean="0">
                <a:solidFill>
                  <a:schemeClr val="tx1"/>
                </a:solidFill>
              </a:rPr>
              <a:t/>
            </a:r>
            <a:br>
              <a:rPr lang="da-DK" sz="1600" dirty="0" smtClean="0">
                <a:solidFill>
                  <a:schemeClr val="tx1"/>
                </a:solidFill>
              </a:rPr>
            </a:br>
            <a:endParaRPr lang="da-DK" sz="1600" dirty="0"/>
          </a:p>
        </p:txBody>
      </p:sp>
      <p:sp>
        <p:nvSpPr>
          <p:cNvPr id="3" name="Pladsholder til tekst 2"/>
          <p:cNvSpPr>
            <a:spLocks noGrp="1"/>
          </p:cNvSpPr>
          <p:nvPr>
            <p:ph type="body" idx="1"/>
          </p:nvPr>
        </p:nvSpPr>
        <p:spPr>
          <a:xfrm>
            <a:off x="260648" y="1098542"/>
            <a:ext cx="6343439" cy="4044958"/>
          </a:xfrm>
        </p:spPr>
        <p:txBody>
          <a:bodyPr/>
          <a:lstStyle/>
          <a:p>
            <a:pPr>
              <a:lnSpc>
                <a:spcPts val="200"/>
              </a:lnSpc>
            </a:pPr>
            <a:r>
              <a:rPr lang="da-DK" sz="1600" dirty="0"/>
              <a:t>	</a:t>
            </a:r>
            <a:endParaRPr lang="da-DK" sz="1600" dirty="0" smtClean="0"/>
          </a:p>
          <a:p>
            <a:pPr>
              <a:lnSpc>
                <a:spcPts val="200"/>
              </a:lnSpc>
            </a:pPr>
            <a:endParaRPr lang="da-DK" sz="1600" dirty="0"/>
          </a:p>
          <a:p>
            <a:pPr>
              <a:lnSpc>
                <a:spcPts val="200"/>
              </a:lnSpc>
            </a:pPr>
            <a:r>
              <a:rPr lang="da-DK" sz="1600" dirty="0" smtClean="0"/>
              <a:t>	Tidspunkt: 19</a:t>
            </a:r>
            <a:r>
              <a:rPr lang="da-DK" sz="1600" dirty="0"/>
              <a:t>. – 21. september, 2018</a:t>
            </a:r>
          </a:p>
          <a:p>
            <a:pPr>
              <a:lnSpc>
                <a:spcPts val="200"/>
              </a:lnSpc>
            </a:pPr>
            <a:r>
              <a:rPr lang="da-DK" sz="1600" dirty="0"/>
              <a:t>	</a:t>
            </a:r>
          </a:p>
          <a:p>
            <a:pPr>
              <a:lnSpc>
                <a:spcPts val="200"/>
              </a:lnSpc>
            </a:pPr>
            <a:r>
              <a:rPr lang="da-DK" sz="1600" dirty="0"/>
              <a:t>	Naturskolen på Røsnæs + </a:t>
            </a:r>
            <a:r>
              <a:rPr lang="da-DK" sz="1600" dirty="0" err="1"/>
              <a:t>Shelterplads</a:t>
            </a:r>
            <a:endParaRPr lang="da-DK" sz="1600" dirty="0"/>
          </a:p>
          <a:p>
            <a:pPr>
              <a:lnSpc>
                <a:spcPts val="200"/>
              </a:lnSpc>
            </a:pPr>
            <a:endParaRPr lang="da-DK" sz="1600" dirty="0"/>
          </a:p>
          <a:p>
            <a:pPr>
              <a:lnSpc>
                <a:spcPts val="200"/>
              </a:lnSpc>
            </a:pPr>
            <a:r>
              <a:rPr lang="da-DK" sz="1600" dirty="0"/>
              <a:t>	Alle overnatter</a:t>
            </a:r>
          </a:p>
          <a:p>
            <a:pPr>
              <a:lnSpc>
                <a:spcPts val="200"/>
              </a:lnSpc>
            </a:pPr>
            <a:endParaRPr lang="da-DK" sz="1600" dirty="0"/>
          </a:p>
          <a:p>
            <a:pPr>
              <a:lnSpc>
                <a:spcPts val="200"/>
              </a:lnSpc>
            </a:pPr>
            <a:endParaRPr lang="da-DK" sz="1600" dirty="0"/>
          </a:p>
          <a:p>
            <a:pPr>
              <a:lnSpc>
                <a:spcPts val="200"/>
              </a:lnSpc>
            </a:pPr>
            <a:endParaRPr lang="da-DK" sz="1600" dirty="0"/>
          </a:p>
          <a:p>
            <a:pPr>
              <a:lnSpc>
                <a:spcPts val="200"/>
              </a:lnSpc>
            </a:pPr>
            <a:r>
              <a:rPr lang="da-DK" sz="1600" dirty="0"/>
              <a:t>	Effekt?</a:t>
            </a:r>
          </a:p>
          <a:p>
            <a:pPr>
              <a:lnSpc>
                <a:spcPts val="200"/>
              </a:lnSpc>
            </a:pPr>
            <a:endParaRPr lang="da-DK" sz="1600" dirty="0"/>
          </a:p>
          <a:p>
            <a:pPr>
              <a:lnSpc>
                <a:spcPts val="200"/>
              </a:lnSpc>
            </a:pPr>
            <a:r>
              <a:rPr lang="da-DK" sz="1600" dirty="0"/>
              <a:t>	</a:t>
            </a:r>
          </a:p>
          <a:p>
            <a:pPr>
              <a:lnSpc>
                <a:spcPts val="200"/>
              </a:lnSpc>
            </a:pPr>
            <a:endParaRPr lang="da-DK" sz="1600" dirty="0"/>
          </a:p>
          <a:p>
            <a:pPr>
              <a:lnSpc>
                <a:spcPts val="200"/>
              </a:lnSpc>
            </a:pPr>
            <a:r>
              <a:rPr lang="da-DK" sz="1600" dirty="0"/>
              <a:t>	GLÆD JER </a:t>
            </a:r>
            <a:r>
              <a:rPr lang="da-DK" sz="1600" dirty="0">
                <a:sym typeface="Wingdings" panose="05000000000000000000" pitchFamily="2" charset="2"/>
              </a:rPr>
              <a:t></a:t>
            </a:r>
            <a:endParaRPr lang="da-DK" sz="1600" dirty="0"/>
          </a:p>
          <a:p>
            <a:pPr>
              <a:lnSpc>
                <a:spcPts val="200"/>
              </a:lnSpc>
              <a:spcAft>
                <a:spcPts val="600"/>
              </a:spcAft>
            </a:pPr>
            <a:endParaRPr lang="da-DK" sz="1600" b="1" dirty="0"/>
          </a:p>
        </p:txBody>
      </p:sp>
      <p:pic>
        <p:nvPicPr>
          <p:cNvPr id="6" name="Shape 56" descr="Friskolen på Røsnæs Logo-udenugleJPG.jpg"/>
          <p:cNvPicPr preferRelativeResize="0"/>
          <p:nvPr/>
        </p:nvPicPr>
        <p:blipFill>
          <a:blip r:embed="rId3">
            <a:alphaModFix/>
          </a:blip>
          <a:stretch>
            <a:fillRect/>
          </a:stretch>
        </p:blipFill>
        <p:spPr>
          <a:xfrm>
            <a:off x="5197680" y="195486"/>
            <a:ext cx="1543688" cy="903056"/>
          </a:xfrm>
          <a:prstGeom prst="rect">
            <a:avLst/>
          </a:prstGeom>
          <a:noFill/>
          <a:ln>
            <a:noFill/>
          </a:ln>
        </p:spPr>
      </p:pic>
    </p:spTree>
    <p:extLst>
      <p:ext uri="{BB962C8B-B14F-4D97-AF65-F5344CB8AC3E}">
        <p14:creationId xmlns:p14="http://schemas.microsoft.com/office/powerpoint/2010/main" val="14347599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600" b="1" dirty="0" smtClean="0"/>
              <a:t>10.</a:t>
            </a:r>
            <a:r>
              <a:rPr lang="da-DK" sz="1600" dirty="0" smtClean="0"/>
              <a:t> </a:t>
            </a:r>
            <a:r>
              <a:rPr lang="da-DK" sz="1600" b="1" dirty="0">
                <a:solidFill>
                  <a:schemeClr val="tx1"/>
                </a:solidFill>
              </a:rPr>
              <a:t>Grønne </a:t>
            </a:r>
            <a:r>
              <a:rPr lang="da-DK" sz="1600" b="1" dirty="0" smtClean="0">
                <a:solidFill>
                  <a:schemeClr val="tx1"/>
                </a:solidFill>
              </a:rPr>
              <a:t>flag, skolemad og buskort </a:t>
            </a:r>
            <a:r>
              <a:rPr lang="da-DK" sz="1600" dirty="0" smtClean="0">
                <a:solidFill>
                  <a:schemeClr val="tx1"/>
                </a:solidFill>
              </a:rPr>
              <a:t>v/Jakob, </a:t>
            </a:r>
            <a:br>
              <a:rPr lang="da-DK" sz="1600" dirty="0" smtClean="0">
                <a:solidFill>
                  <a:schemeClr val="tx1"/>
                </a:solidFill>
              </a:rPr>
            </a:br>
            <a:r>
              <a:rPr lang="da-DK" sz="1600" dirty="0" smtClean="0">
                <a:solidFill>
                  <a:schemeClr val="tx1"/>
                </a:solidFill>
              </a:rPr>
              <a:t>Lene og Karin</a:t>
            </a:r>
            <a:r>
              <a:rPr lang="da-DK" sz="1600" b="1" dirty="0">
                <a:solidFill>
                  <a:schemeClr val="tx1"/>
                </a:solidFill>
              </a:rPr>
              <a:t/>
            </a:r>
            <a:br>
              <a:rPr lang="da-DK" sz="1600" b="1" dirty="0">
                <a:solidFill>
                  <a:schemeClr val="tx1"/>
                </a:solidFill>
              </a:rPr>
            </a:br>
            <a:r>
              <a:rPr lang="da-DK" sz="1600" dirty="0">
                <a:solidFill>
                  <a:schemeClr val="tx1"/>
                </a:solidFill>
              </a:rPr>
              <a:t/>
            </a:r>
            <a:br>
              <a:rPr lang="da-DK" sz="1600" dirty="0">
                <a:solidFill>
                  <a:schemeClr val="tx1"/>
                </a:solidFill>
              </a:rPr>
            </a:br>
            <a:endParaRPr lang="da-DK" sz="1600" dirty="0"/>
          </a:p>
        </p:txBody>
      </p:sp>
      <p:sp>
        <p:nvSpPr>
          <p:cNvPr id="3" name="Pladsholder til tekst 2"/>
          <p:cNvSpPr>
            <a:spLocks noGrp="1"/>
          </p:cNvSpPr>
          <p:nvPr>
            <p:ph type="body" idx="1"/>
          </p:nvPr>
        </p:nvSpPr>
        <p:spPr>
          <a:xfrm>
            <a:off x="260648" y="1098542"/>
            <a:ext cx="6343439" cy="4044958"/>
          </a:xfrm>
        </p:spPr>
        <p:txBody>
          <a:bodyPr/>
          <a:lstStyle/>
          <a:p>
            <a:endParaRPr lang="da-DK" sz="1200" dirty="0" smtClean="0"/>
          </a:p>
          <a:p>
            <a:endParaRPr lang="da-DK" sz="1200" dirty="0"/>
          </a:p>
          <a:p>
            <a:endParaRPr lang="da-DK" sz="1200" dirty="0" smtClean="0"/>
          </a:p>
          <a:p>
            <a:endParaRPr lang="da-DK" sz="1200" dirty="0"/>
          </a:p>
          <a:p>
            <a:r>
              <a:rPr lang="da-DK" sz="1200" dirty="0" smtClean="0"/>
              <a:t>Hvad </a:t>
            </a:r>
            <a:r>
              <a:rPr lang="da-DK" sz="1200" dirty="0"/>
              <a:t>er Grønt Flag?</a:t>
            </a:r>
            <a:endParaRPr lang="en-GB" sz="1200" dirty="0"/>
          </a:p>
          <a:p>
            <a:r>
              <a:rPr lang="da-DK" sz="1200" dirty="0"/>
              <a:t>Grønt Flag Grøn Skole er et miljøundervisningsprogram for bæredygtig udvikling.</a:t>
            </a:r>
            <a:br>
              <a:rPr lang="da-DK" sz="1200" dirty="0"/>
            </a:br>
            <a:r>
              <a:rPr lang="da-DK" sz="1200" dirty="0"/>
              <a:t>Det Grønne Flag er med til at give din skole en synlig grøn profil, og er undervisning, som gør en forskel.</a:t>
            </a:r>
            <a:br>
              <a:rPr lang="da-DK" sz="1200" dirty="0"/>
            </a:br>
            <a:r>
              <a:rPr lang="da-DK" sz="1200" dirty="0"/>
              <a:t>Målet er at bidrage til, at børn og unge bliver aktive medborgere, der kan tage hånd om vores natur og miljø.</a:t>
            </a:r>
            <a:endParaRPr lang="en-GB" sz="1200" dirty="0"/>
          </a:p>
          <a:p>
            <a:r>
              <a:rPr lang="da-DK" sz="1200" dirty="0"/>
              <a:t>Grønt Flag Grøn Skole er en fleksibel ramme, som skolen udfylder på den måde, som det passer ind. Skolen planlægger selv hvornår, hvilke klasser, hvilket indhold m.m</a:t>
            </a:r>
            <a:r>
              <a:rPr lang="da-DK" sz="1200" dirty="0" smtClean="0"/>
              <a:t>.</a:t>
            </a:r>
            <a:endParaRPr lang="en-GB" sz="1200" dirty="0"/>
          </a:p>
        </p:txBody>
      </p:sp>
      <p:pic>
        <p:nvPicPr>
          <p:cNvPr id="6" name="Shape 56" descr="Friskolen på Røsnæs Logo-udenugleJPG.jpg"/>
          <p:cNvPicPr preferRelativeResize="0"/>
          <p:nvPr/>
        </p:nvPicPr>
        <p:blipFill>
          <a:blip r:embed="rId3">
            <a:alphaModFix/>
          </a:blip>
          <a:stretch>
            <a:fillRect/>
          </a:stretch>
        </p:blipFill>
        <p:spPr>
          <a:xfrm>
            <a:off x="5197680" y="195486"/>
            <a:ext cx="1543688" cy="903056"/>
          </a:xfrm>
          <a:prstGeom prst="rect">
            <a:avLst/>
          </a:prstGeom>
          <a:noFill/>
          <a:ln>
            <a:noFill/>
          </a:ln>
        </p:spPr>
      </p:pic>
      <p:pic>
        <p:nvPicPr>
          <p:cNvPr id="5" name="irc_mi" descr="Billedresultat for grønt flag grøn skole">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1124744" y="1241424"/>
            <a:ext cx="4031615" cy="1330325"/>
          </a:xfrm>
          <a:prstGeom prst="rect">
            <a:avLst/>
          </a:prstGeom>
          <a:noFill/>
          <a:ln>
            <a:noFill/>
          </a:ln>
        </p:spPr>
      </p:pic>
    </p:spTree>
    <p:extLst>
      <p:ext uri="{BB962C8B-B14F-4D97-AF65-F5344CB8AC3E}">
        <p14:creationId xmlns:p14="http://schemas.microsoft.com/office/powerpoint/2010/main" val="303110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idx="1"/>
          </p:nvPr>
        </p:nvSpPr>
        <p:spPr>
          <a:xfrm>
            <a:off x="260648" y="1275606"/>
            <a:ext cx="6597352" cy="3672408"/>
          </a:xfrm>
        </p:spPr>
        <p:txBody>
          <a:bodyPr/>
          <a:lstStyle/>
          <a:p>
            <a:pPr marL="257175" indent="-257175">
              <a:lnSpc>
                <a:spcPct val="100000"/>
              </a:lnSpc>
              <a:buFont typeface="+mj-lt"/>
              <a:buAutoNum type="arabicPeriod"/>
            </a:pPr>
            <a:r>
              <a:rPr lang="da-DK" sz="1600" b="1" dirty="0" smtClean="0">
                <a:solidFill>
                  <a:schemeClr val="tx1"/>
                </a:solidFill>
              </a:rPr>
              <a:t>Velkomst og sang </a:t>
            </a:r>
            <a:r>
              <a:rPr lang="da-DK" sz="1600" dirty="0" smtClean="0">
                <a:solidFill>
                  <a:schemeClr val="tx1"/>
                </a:solidFill>
              </a:rPr>
              <a:t>v</a:t>
            </a:r>
            <a:r>
              <a:rPr lang="da-DK" sz="1600" dirty="0">
                <a:solidFill>
                  <a:schemeClr val="tx1"/>
                </a:solidFill>
              </a:rPr>
              <a:t>/ </a:t>
            </a:r>
            <a:r>
              <a:rPr lang="da-DK" sz="1600" dirty="0" smtClean="0">
                <a:solidFill>
                  <a:schemeClr val="tx1"/>
                </a:solidFill>
              </a:rPr>
              <a:t>Karin</a:t>
            </a:r>
          </a:p>
          <a:p>
            <a:pPr marL="257175" indent="-257175">
              <a:lnSpc>
                <a:spcPct val="100000"/>
              </a:lnSpc>
              <a:buFont typeface="+mj-lt"/>
              <a:buAutoNum type="arabicPeriod"/>
            </a:pPr>
            <a:r>
              <a:rPr lang="da-DK" sz="1600" b="1" dirty="0" smtClean="0">
                <a:solidFill>
                  <a:schemeClr val="tx1"/>
                </a:solidFill>
              </a:rPr>
              <a:t>Præsentation af skolebestyrelsen og skoleleder Jakob Søborg </a:t>
            </a:r>
            <a:r>
              <a:rPr lang="da-DK" sz="1600" dirty="0" smtClean="0">
                <a:solidFill>
                  <a:schemeClr val="tx1"/>
                </a:solidFill>
              </a:rPr>
              <a:t>v</a:t>
            </a:r>
            <a:r>
              <a:rPr lang="da-DK" sz="1600" dirty="0">
                <a:solidFill>
                  <a:schemeClr val="tx1"/>
                </a:solidFill>
              </a:rPr>
              <a:t>/ </a:t>
            </a:r>
            <a:r>
              <a:rPr lang="da-DK" sz="1600" dirty="0" smtClean="0">
                <a:solidFill>
                  <a:schemeClr val="tx1"/>
                </a:solidFill>
              </a:rPr>
              <a:t>Karin</a:t>
            </a:r>
            <a:endParaRPr lang="da-DK" sz="1600" dirty="0">
              <a:solidFill>
                <a:schemeClr val="tx1"/>
              </a:solidFill>
            </a:endParaRPr>
          </a:p>
          <a:p>
            <a:pPr marL="257175" indent="-257175">
              <a:lnSpc>
                <a:spcPct val="100000"/>
              </a:lnSpc>
              <a:buFont typeface="+mj-lt"/>
              <a:buAutoNum type="arabicPeriod"/>
            </a:pPr>
            <a:r>
              <a:rPr lang="da-DK" sz="1600" b="1" dirty="0">
                <a:solidFill>
                  <a:schemeClr val="tx1"/>
                </a:solidFill>
              </a:rPr>
              <a:t>Præsentation af </a:t>
            </a:r>
            <a:r>
              <a:rPr lang="da-DK" sz="1600" b="1" dirty="0" smtClean="0">
                <a:solidFill>
                  <a:schemeClr val="tx1"/>
                </a:solidFill>
              </a:rPr>
              <a:t>personalet </a:t>
            </a:r>
            <a:r>
              <a:rPr lang="da-DK" sz="1600" dirty="0" smtClean="0">
                <a:solidFill>
                  <a:schemeClr val="tx1"/>
                </a:solidFill>
              </a:rPr>
              <a:t>v</a:t>
            </a:r>
            <a:r>
              <a:rPr lang="da-DK" sz="1600" dirty="0">
                <a:solidFill>
                  <a:schemeClr val="tx1"/>
                </a:solidFill>
              </a:rPr>
              <a:t>/ </a:t>
            </a:r>
            <a:r>
              <a:rPr lang="da-DK" sz="1600" dirty="0" smtClean="0">
                <a:solidFill>
                  <a:schemeClr val="tx1"/>
                </a:solidFill>
              </a:rPr>
              <a:t>Jakob</a:t>
            </a:r>
          </a:p>
          <a:p>
            <a:pPr marL="257175" indent="-257175">
              <a:lnSpc>
                <a:spcPct val="100000"/>
              </a:lnSpc>
              <a:buFont typeface="+mj-lt"/>
              <a:buAutoNum type="arabicPeriod"/>
            </a:pPr>
            <a:r>
              <a:rPr lang="da-DK" sz="1600" b="1" dirty="0" smtClean="0">
                <a:solidFill>
                  <a:schemeClr val="tx1"/>
                </a:solidFill>
              </a:rPr>
              <a:t>Årsberetning</a:t>
            </a:r>
            <a:r>
              <a:rPr lang="da-DK" sz="1600" dirty="0" smtClean="0">
                <a:solidFill>
                  <a:schemeClr val="tx1"/>
                </a:solidFill>
              </a:rPr>
              <a:t> v/Karin</a:t>
            </a:r>
            <a:endParaRPr lang="da-DK" sz="1600" dirty="0">
              <a:solidFill>
                <a:schemeClr val="tx1"/>
              </a:solidFill>
            </a:endParaRPr>
          </a:p>
          <a:p>
            <a:pPr marL="257175" indent="-257175">
              <a:lnSpc>
                <a:spcPct val="100000"/>
              </a:lnSpc>
              <a:buFont typeface="+mj-lt"/>
              <a:buAutoNum type="arabicPeriod"/>
            </a:pPr>
            <a:r>
              <a:rPr lang="da-DK" sz="1600" b="1" dirty="0" smtClean="0">
                <a:solidFill>
                  <a:schemeClr val="tx1"/>
                </a:solidFill>
              </a:rPr>
              <a:t>Indmeldte elever </a:t>
            </a:r>
            <a:r>
              <a:rPr lang="da-DK" sz="1600" dirty="0" smtClean="0">
                <a:solidFill>
                  <a:schemeClr val="tx1"/>
                </a:solidFill>
              </a:rPr>
              <a:t>v</a:t>
            </a:r>
            <a:r>
              <a:rPr lang="da-DK" sz="1600" dirty="0">
                <a:solidFill>
                  <a:schemeClr val="tx1"/>
                </a:solidFill>
              </a:rPr>
              <a:t>/ </a:t>
            </a:r>
            <a:r>
              <a:rPr lang="da-DK" sz="1600" dirty="0" smtClean="0">
                <a:solidFill>
                  <a:schemeClr val="tx1"/>
                </a:solidFill>
              </a:rPr>
              <a:t>Karin</a:t>
            </a:r>
          </a:p>
          <a:p>
            <a:pPr marL="257175" indent="-257175">
              <a:lnSpc>
                <a:spcPct val="100000"/>
              </a:lnSpc>
              <a:buFont typeface="+mj-lt"/>
              <a:buAutoNum type="arabicPeriod"/>
            </a:pPr>
            <a:r>
              <a:rPr lang="da-DK" sz="1600" b="1" dirty="0" smtClean="0">
                <a:solidFill>
                  <a:schemeClr val="tx1"/>
                </a:solidFill>
              </a:rPr>
              <a:t>Åbningstider og ferier </a:t>
            </a:r>
            <a:r>
              <a:rPr lang="da-DK" sz="1600" dirty="0" smtClean="0">
                <a:solidFill>
                  <a:schemeClr val="tx1"/>
                </a:solidFill>
              </a:rPr>
              <a:t>v/ Jakob</a:t>
            </a:r>
          </a:p>
          <a:p>
            <a:pPr marL="257175" indent="-257175">
              <a:lnSpc>
                <a:spcPct val="100000"/>
              </a:lnSpc>
              <a:buFont typeface="+mj-lt"/>
              <a:buAutoNum type="arabicPeriod"/>
            </a:pPr>
            <a:r>
              <a:rPr lang="da-DK" sz="1600" b="1" dirty="0" smtClean="0">
                <a:solidFill>
                  <a:schemeClr val="tx1"/>
                </a:solidFill>
              </a:rPr>
              <a:t>Planlægning af skoleåret </a:t>
            </a:r>
            <a:r>
              <a:rPr lang="da-DK" sz="1600" dirty="0">
                <a:solidFill>
                  <a:schemeClr val="tx1"/>
                </a:solidFill>
              </a:rPr>
              <a:t>v/ </a:t>
            </a:r>
            <a:r>
              <a:rPr lang="da-DK" sz="1600" dirty="0" smtClean="0">
                <a:solidFill>
                  <a:schemeClr val="tx1"/>
                </a:solidFill>
              </a:rPr>
              <a:t>Jakob</a:t>
            </a:r>
          </a:p>
          <a:p>
            <a:pPr marL="257175" indent="-257175">
              <a:lnSpc>
                <a:spcPct val="100000"/>
              </a:lnSpc>
              <a:buFont typeface="+mj-lt"/>
              <a:buAutoNum type="arabicPeriod"/>
            </a:pPr>
            <a:r>
              <a:rPr lang="da-DK" sz="1600" b="1" dirty="0" smtClean="0">
                <a:solidFill>
                  <a:schemeClr val="tx1"/>
                </a:solidFill>
              </a:rPr>
              <a:t>SFO</a:t>
            </a:r>
            <a:r>
              <a:rPr lang="da-DK" sz="1600" dirty="0" smtClean="0">
                <a:solidFill>
                  <a:schemeClr val="tx1"/>
                </a:solidFill>
              </a:rPr>
              <a:t> v/ Susanne og Lene</a:t>
            </a:r>
          </a:p>
          <a:p>
            <a:endParaRPr lang="da-DK" sz="1600" dirty="0">
              <a:solidFill>
                <a:schemeClr val="tx1"/>
              </a:solidFill>
            </a:endParaRPr>
          </a:p>
          <a:p>
            <a:pPr marL="257175" indent="-257175">
              <a:buFont typeface="+mj-lt"/>
              <a:buAutoNum type="arabicPeriod"/>
            </a:pPr>
            <a:endParaRPr lang="da-DK" sz="1600" dirty="0" smtClean="0">
              <a:solidFill>
                <a:schemeClr val="tx1"/>
              </a:solidFill>
            </a:endParaRPr>
          </a:p>
          <a:p>
            <a:endParaRPr lang="da-DK" sz="1600" dirty="0">
              <a:solidFill>
                <a:schemeClr val="tx1"/>
              </a:solidFill>
            </a:endParaRPr>
          </a:p>
          <a:p>
            <a:pPr marL="257175" indent="-257175">
              <a:buFont typeface="+mj-lt"/>
              <a:buAutoNum type="arabicPeriod"/>
            </a:pPr>
            <a:endParaRPr lang="da-DK" sz="1600" dirty="0" smtClean="0">
              <a:solidFill>
                <a:schemeClr val="tx1"/>
              </a:solidFill>
            </a:endParaRPr>
          </a:p>
          <a:p>
            <a:pPr marL="257175" indent="-257175">
              <a:buFont typeface="+mj-lt"/>
              <a:buAutoNum type="arabicPeriod"/>
            </a:pPr>
            <a:endParaRPr lang="da-DK" sz="1600" dirty="0">
              <a:solidFill>
                <a:schemeClr val="tx1"/>
              </a:solidFill>
            </a:endParaRPr>
          </a:p>
          <a:p>
            <a:pPr marL="257175" indent="-257175">
              <a:buFont typeface="+mj-lt"/>
              <a:buAutoNum type="arabicPeriod"/>
            </a:pPr>
            <a:endParaRPr lang="da-DK" sz="1600" dirty="0" smtClean="0">
              <a:solidFill>
                <a:schemeClr val="tx1"/>
              </a:solidFill>
            </a:endParaRPr>
          </a:p>
          <a:p>
            <a:pPr marL="257175" indent="-257175">
              <a:buFont typeface="+mj-lt"/>
              <a:buAutoNum type="arabicPeriod"/>
            </a:pPr>
            <a:endParaRPr lang="da-DK" sz="1600" dirty="0">
              <a:solidFill>
                <a:schemeClr val="tx1"/>
              </a:solidFill>
            </a:endParaRPr>
          </a:p>
          <a:p>
            <a:pPr marL="257175" indent="-257175">
              <a:buFont typeface="+mj-lt"/>
              <a:buAutoNum type="arabicPeriod"/>
            </a:pPr>
            <a:endParaRPr lang="da-DK" sz="1600" dirty="0" smtClean="0">
              <a:solidFill>
                <a:schemeClr val="tx1"/>
              </a:solidFill>
            </a:endParaRPr>
          </a:p>
          <a:p>
            <a:pPr marL="257175" indent="-257175">
              <a:buFont typeface="+mj-lt"/>
              <a:buAutoNum type="arabicPeriod"/>
            </a:pPr>
            <a:endParaRPr lang="da-DK" sz="1600" dirty="0">
              <a:solidFill>
                <a:schemeClr val="tx1"/>
              </a:solidFill>
            </a:endParaRPr>
          </a:p>
          <a:p>
            <a:pPr marL="257175" indent="-257175">
              <a:buFont typeface="+mj-lt"/>
              <a:buAutoNum type="arabicPeriod"/>
            </a:pPr>
            <a:endParaRPr lang="da-DK" sz="1600" dirty="0" smtClean="0">
              <a:solidFill>
                <a:schemeClr val="tx1"/>
              </a:solidFill>
            </a:endParaRPr>
          </a:p>
          <a:p>
            <a:pPr marL="257175" indent="-257175">
              <a:buFont typeface="+mj-lt"/>
              <a:buAutoNum type="arabicPeriod"/>
            </a:pPr>
            <a:endParaRPr lang="da-DK" sz="1600" dirty="0">
              <a:solidFill>
                <a:schemeClr val="tx1"/>
              </a:solidFill>
            </a:endParaRPr>
          </a:p>
          <a:p>
            <a:pPr marL="257175" indent="-257175">
              <a:buFont typeface="+mj-lt"/>
              <a:buAutoNum type="arabicPeriod"/>
            </a:pPr>
            <a:endParaRPr lang="da-DK" sz="1600" dirty="0" smtClean="0">
              <a:solidFill>
                <a:schemeClr val="tx1"/>
              </a:solidFill>
            </a:endParaRPr>
          </a:p>
          <a:p>
            <a:pPr marL="257175" indent="-257175">
              <a:buFont typeface="+mj-lt"/>
              <a:buAutoNum type="arabicPeriod"/>
            </a:pPr>
            <a:endParaRPr lang="da-DK" sz="1600" dirty="0">
              <a:solidFill>
                <a:schemeClr val="tx1"/>
              </a:solidFill>
            </a:endParaRPr>
          </a:p>
          <a:p>
            <a:pPr marL="257175" indent="-257175">
              <a:buFont typeface="+mj-lt"/>
              <a:buAutoNum type="arabicPeriod"/>
            </a:pPr>
            <a:endParaRPr lang="da-DK" sz="1600" dirty="0" smtClean="0">
              <a:solidFill>
                <a:schemeClr val="tx1"/>
              </a:solidFill>
            </a:endParaRPr>
          </a:p>
          <a:p>
            <a:pPr marL="257175" indent="-257175">
              <a:buFont typeface="+mj-lt"/>
              <a:buAutoNum type="arabicPeriod"/>
            </a:pPr>
            <a:endParaRPr lang="da-DK" sz="1600" dirty="0">
              <a:solidFill>
                <a:schemeClr val="tx1"/>
              </a:solidFill>
            </a:endParaRPr>
          </a:p>
          <a:p>
            <a:pPr marL="257175" indent="-257175">
              <a:buFont typeface="+mj-lt"/>
              <a:buAutoNum type="arabicPeriod"/>
            </a:pPr>
            <a:endParaRPr lang="da-DK" sz="1600" dirty="0">
              <a:solidFill>
                <a:schemeClr val="tx1"/>
              </a:solidFill>
            </a:endParaRPr>
          </a:p>
          <a:p>
            <a:endParaRPr lang="da-DK" sz="1600" dirty="0">
              <a:solidFill>
                <a:schemeClr val="tx1"/>
              </a:solidFill>
            </a:endParaRPr>
          </a:p>
          <a:p>
            <a:pPr marL="257175" indent="-257175">
              <a:buFont typeface="+mj-lt"/>
              <a:buAutoNum type="arabicPeriod"/>
            </a:pPr>
            <a:endParaRPr lang="da-DK" sz="1600" dirty="0">
              <a:solidFill>
                <a:schemeClr val="tx1"/>
              </a:solidFill>
            </a:endParaRPr>
          </a:p>
        </p:txBody>
      </p:sp>
      <p:pic>
        <p:nvPicPr>
          <p:cNvPr id="4" name="Shape 56" descr="Friskolen på Røsnæs Logo-udenugleJPG.jpg"/>
          <p:cNvPicPr preferRelativeResize="0"/>
          <p:nvPr/>
        </p:nvPicPr>
        <p:blipFill>
          <a:blip r:embed="rId2">
            <a:alphaModFix/>
          </a:blip>
          <a:stretch>
            <a:fillRect/>
          </a:stretch>
        </p:blipFill>
        <p:spPr>
          <a:xfrm>
            <a:off x="5197680" y="195486"/>
            <a:ext cx="1543688" cy="903056"/>
          </a:xfrm>
          <a:prstGeom prst="rect">
            <a:avLst/>
          </a:prstGeom>
          <a:noFill/>
          <a:ln>
            <a:noFill/>
          </a:ln>
        </p:spPr>
      </p:pic>
      <p:sp>
        <p:nvSpPr>
          <p:cNvPr id="2" name="Titel 1"/>
          <p:cNvSpPr>
            <a:spLocks noGrp="1"/>
          </p:cNvSpPr>
          <p:nvPr>
            <p:ph type="title"/>
          </p:nvPr>
        </p:nvSpPr>
        <p:spPr>
          <a:xfrm>
            <a:off x="233775" y="270017"/>
            <a:ext cx="4923417" cy="1005589"/>
          </a:xfrm>
        </p:spPr>
        <p:txBody>
          <a:bodyPr/>
          <a:lstStyle/>
          <a:p>
            <a:r>
              <a:rPr lang="da-DK" sz="2000" dirty="0" smtClean="0"/>
              <a:t>Dagsorden til generalforsamling og forældremøde på </a:t>
            </a:r>
            <a:r>
              <a:rPr lang="da-DK" sz="2000" dirty="0"/>
              <a:t>Friskolen på </a:t>
            </a:r>
            <a:r>
              <a:rPr lang="da-DK" sz="2000" dirty="0" smtClean="0"/>
              <a:t>Røsnæs 24. april 2018:</a:t>
            </a:r>
            <a:endParaRPr lang="da-DK" sz="2000" dirty="0"/>
          </a:p>
        </p:txBody>
      </p:sp>
    </p:spTree>
    <p:extLst>
      <p:ext uri="{BB962C8B-B14F-4D97-AF65-F5344CB8AC3E}">
        <p14:creationId xmlns:p14="http://schemas.microsoft.com/office/powerpoint/2010/main" val="19102821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600" b="1" dirty="0" smtClean="0"/>
              <a:t>10.</a:t>
            </a:r>
            <a:r>
              <a:rPr lang="da-DK" sz="1600" dirty="0" smtClean="0"/>
              <a:t> </a:t>
            </a:r>
            <a:r>
              <a:rPr lang="da-DK" sz="1600" b="1" dirty="0">
                <a:solidFill>
                  <a:schemeClr val="tx1"/>
                </a:solidFill>
              </a:rPr>
              <a:t>Grønne </a:t>
            </a:r>
            <a:r>
              <a:rPr lang="da-DK" sz="1600" b="1" dirty="0" smtClean="0">
                <a:solidFill>
                  <a:schemeClr val="tx1"/>
                </a:solidFill>
              </a:rPr>
              <a:t>flag, skolemad og buskort </a:t>
            </a:r>
            <a:r>
              <a:rPr lang="da-DK" sz="1600" dirty="0" smtClean="0">
                <a:solidFill>
                  <a:schemeClr val="tx1"/>
                </a:solidFill>
              </a:rPr>
              <a:t>v/Jakob, </a:t>
            </a:r>
            <a:br>
              <a:rPr lang="da-DK" sz="1600" dirty="0" smtClean="0">
                <a:solidFill>
                  <a:schemeClr val="tx1"/>
                </a:solidFill>
              </a:rPr>
            </a:br>
            <a:r>
              <a:rPr lang="da-DK" sz="1600" dirty="0" smtClean="0">
                <a:solidFill>
                  <a:schemeClr val="tx1"/>
                </a:solidFill>
              </a:rPr>
              <a:t>Lene og Karin</a:t>
            </a:r>
            <a:r>
              <a:rPr lang="da-DK" sz="1600" b="1" dirty="0">
                <a:solidFill>
                  <a:schemeClr val="tx1"/>
                </a:solidFill>
              </a:rPr>
              <a:t/>
            </a:r>
            <a:br>
              <a:rPr lang="da-DK" sz="1600" b="1" dirty="0">
                <a:solidFill>
                  <a:schemeClr val="tx1"/>
                </a:solidFill>
              </a:rPr>
            </a:br>
            <a:r>
              <a:rPr lang="da-DK" sz="1600" dirty="0">
                <a:solidFill>
                  <a:schemeClr val="tx1"/>
                </a:solidFill>
              </a:rPr>
              <a:t/>
            </a:r>
            <a:br>
              <a:rPr lang="da-DK" sz="1600" dirty="0">
                <a:solidFill>
                  <a:schemeClr val="tx1"/>
                </a:solidFill>
              </a:rPr>
            </a:br>
            <a:endParaRPr lang="da-DK" sz="1600" dirty="0"/>
          </a:p>
        </p:txBody>
      </p:sp>
      <p:sp>
        <p:nvSpPr>
          <p:cNvPr id="3" name="Pladsholder til tekst 2"/>
          <p:cNvSpPr>
            <a:spLocks noGrp="1"/>
          </p:cNvSpPr>
          <p:nvPr>
            <p:ph type="body" idx="1"/>
          </p:nvPr>
        </p:nvSpPr>
        <p:spPr>
          <a:xfrm>
            <a:off x="260648" y="1098542"/>
            <a:ext cx="6343439" cy="4044958"/>
          </a:xfrm>
        </p:spPr>
        <p:txBody>
          <a:bodyPr/>
          <a:lstStyle/>
          <a:p>
            <a:r>
              <a:rPr lang="da-DK" sz="1200" b="1" dirty="0" smtClean="0"/>
              <a:t>Miljøråd</a:t>
            </a:r>
            <a:r>
              <a:rPr lang="da-DK" sz="1200" dirty="0"/>
              <a:t/>
            </a:r>
            <a:br>
              <a:rPr lang="da-DK" sz="1200" dirty="0"/>
            </a:br>
            <a:r>
              <a:rPr lang="da-DK" sz="1200" dirty="0"/>
              <a:t>Skolen skal nedsætte et miljøråd med deltagelse af bl.a. elever. Miljørådet planlægger og rådgiver om skolens grønne arbejde. Miljørådet kan også tage initiativer til at gøre skolen mere bæredygtig.</a:t>
            </a:r>
            <a:endParaRPr lang="en-GB" sz="1200" dirty="0"/>
          </a:p>
          <a:p>
            <a:r>
              <a:rPr lang="da-DK" sz="1200" b="1" dirty="0"/>
              <a:t>Undervisning</a:t>
            </a:r>
            <a:r>
              <a:rPr lang="da-DK" sz="1200" dirty="0"/>
              <a:t/>
            </a:r>
            <a:br>
              <a:rPr lang="da-DK" sz="1200" dirty="0"/>
            </a:br>
            <a:r>
              <a:rPr lang="da-DK" sz="1200" dirty="0"/>
              <a:t>Så mange klasser som muligt gennemfører et undervisningsforløb med udgangspunkt i Grønt Flag-temaerne. Mindst 15 % af eleverne skal deltage i et undervisningsforløb for, at skolen kan erhverve Det Grønne Flag.</a:t>
            </a:r>
            <a:endParaRPr lang="en-GB" sz="1200" dirty="0"/>
          </a:p>
          <a:p>
            <a:pPr>
              <a:lnSpc>
                <a:spcPct val="100000"/>
              </a:lnSpc>
              <a:spcAft>
                <a:spcPts val="600"/>
              </a:spcAft>
            </a:pPr>
            <a:endParaRPr lang="da-DK" sz="1400" b="1" dirty="0"/>
          </a:p>
          <a:p>
            <a:endParaRPr lang="da-DK" sz="1200" dirty="0" smtClean="0"/>
          </a:p>
        </p:txBody>
      </p:sp>
      <p:pic>
        <p:nvPicPr>
          <p:cNvPr id="6" name="Shape 56" descr="Friskolen på Røsnæs Logo-udenugleJPG.jpg"/>
          <p:cNvPicPr preferRelativeResize="0"/>
          <p:nvPr/>
        </p:nvPicPr>
        <p:blipFill>
          <a:blip r:embed="rId3">
            <a:alphaModFix/>
          </a:blip>
          <a:stretch>
            <a:fillRect/>
          </a:stretch>
        </p:blipFill>
        <p:spPr>
          <a:xfrm>
            <a:off x="5197680" y="195486"/>
            <a:ext cx="1543688" cy="903056"/>
          </a:xfrm>
          <a:prstGeom prst="rect">
            <a:avLst/>
          </a:prstGeom>
          <a:noFill/>
          <a:ln>
            <a:noFill/>
          </a:ln>
        </p:spPr>
      </p:pic>
    </p:spTree>
    <p:extLst>
      <p:ext uri="{BB962C8B-B14F-4D97-AF65-F5344CB8AC3E}">
        <p14:creationId xmlns:p14="http://schemas.microsoft.com/office/powerpoint/2010/main" val="2780595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600" b="1" dirty="0" smtClean="0"/>
              <a:t>10.</a:t>
            </a:r>
            <a:r>
              <a:rPr lang="da-DK" sz="1600" dirty="0" smtClean="0"/>
              <a:t> </a:t>
            </a:r>
            <a:r>
              <a:rPr lang="da-DK" sz="1600" b="1" dirty="0">
                <a:solidFill>
                  <a:schemeClr val="tx1"/>
                </a:solidFill>
              </a:rPr>
              <a:t>Grønne </a:t>
            </a:r>
            <a:r>
              <a:rPr lang="da-DK" sz="1600" b="1" dirty="0" smtClean="0">
                <a:solidFill>
                  <a:schemeClr val="tx1"/>
                </a:solidFill>
              </a:rPr>
              <a:t>flag, skolemad og buskort </a:t>
            </a:r>
            <a:r>
              <a:rPr lang="da-DK" sz="1600" dirty="0" smtClean="0">
                <a:solidFill>
                  <a:schemeClr val="tx1"/>
                </a:solidFill>
              </a:rPr>
              <a:t>v/Jakob, </a:t>
            </a:r>
            <a:br>
              <a:rPr lang="da-DK" sz="1600" dirty="0" smtClean="0">
                <a:solidFill>
                  <a:schemeClr val="tx1"/>
                </a:solidFill>
              </a:rPr>
            </a:br>
            <a:r>
              <a:rPr lang="da-DK" sz="1600" dirty="0" smtClean="0">
                <a:solidFill>
                  <a:schemeClr val="tx1"/>
                </a:solidFill>
              </a:rPr>
              <a:t>Lene og Karin</a:t>
            </a:r>
            <a:r>
              <a:rPr lang="da-DK" sz="1600" b="1" dirty="0">
                <a:solidFill>
                  <a:schemeClr val="tx1"/>
                </a:solidFill>
              </a:rPr>
              <a:t/>
            </a:r>
            <a:br>
              <a:rPr lang="da-DK" sz="1600" b="1" dirty="0">
                <a:solidFill>
                  <a:schemeClr val="tx1"/>
                </a:solidFill>
              </a:rPr>
            </a:br>
            <a:r>
              <a:rPr lang="da-DK" sz="1600" dirty="0">
                <a:solidFill>
                  <a:schemeClr val="tx1"/>
                </a:solidFill>
              </a:rPr>
              <a:t/>
            </a:r>
            <a:br>
              <a:rPr lang="da-DK" sz="1600" dirty="0">
                <a:solidFill>
                  <a:schemeClr val="tx1"/>
                </a:solidFill>
              </a:rPr>
            </a:br>
            <a:r>
              <a:rPr lang="da-DK" sz="1600" dirty="0" smtClean="0">
                <a:solidFill>
                  <a:schemeClr val="tx1"/>
                </a:solidFill>
              </a:rPr>
              <a:t>10 emner:</a:t>
            </a:r>
            <a:br>
              <a:rPr lang="da-DK" sz="1600" dirty="0" smtClean="0">
                <a:solidFill>
                  <a:schemeClr val="tx1"/>
                </a:solidFill>
              </a:rPr>
            </a:br>
            <a:r>
              <a:rPr lang="da-DK" sz="1600" dirty="0" smtClean="0">
                <a:solidFill>
                  <a:schemeClr val="tx1"/>
                </a:solidFill>
              </a:rPr>
              <a:t>											Energi</a:t>
            </a:r>
            <a:r>
              <a:rPr lang="da-DK" sz="1600" dirty="0">
                <a:solidFill>
                  <a:schemeClr val="tx1"/>
                </a:solidFill>
              </a:rPr>
              <a:t/>
            </a:r>
            <a:br>
              <a:rPr lang="da-DK" sz="1600" dirty="0">
                <a:solidFill>
                  <a:schemeClr val="tx1"/>
                </a:solidFill>
              </a:rPr>
            </a:br>
            <a:r>
              <a:rPr lang="da-DK" sz="1600" dirty="0" smtClean="0">
                <a:solidFill>
                  <a:schemeClr val="tx1"/>
                </a:solidFill>
              </a:rPr>
              <a:t/>
            </a:r>
            <a:br>
              <a:rPr lang="da-DK" sz="1600" dirty="0" smtClean="0">
                <a:solidFill>
                  <a:schemeClr val="tx1"/>
                </a:solidFill>
              </a:rPr>
            </a:br>
            <a:r>
              <a:rPr lang="da-DK" sz="1600" dirty="0">
                <a:solidFill>
                  <a:schemeClr val="tx1"/>
                </a:solidFill>
              </a:rPr>
              <a:t>	</a:t>
            </a:r>
            <a:r>
              <a:rPr lang="da-DK" sz="1600" dirty="0" smtClean="0">
                <a:solidFill>
                  <a:schemeClr val="tx1"/>
                </a:solidFill>
              </a:rPr>
              <a:t>				Energi</a:t>
            </a:r>
            <a:br>
              <a:rPr lang="da-DK" sz="1600" dirty="0" smtClean="0">
                <a:solidFill>
                  <a:schemeClr val="tx1"/>
                </a:solidFill>
              </a:rPr>
            </a:br>
            <a:r>
              <a:rPr lang="da-DK" sz="1600" dirty="0" smtClean="0">
                <a:solidFill>
                  <a:schemeClr val="tx1"/>
                </a:solidFill>
              </a:rPr>
              <a:t>																			Transport									Klimaforandringer</a:t>
            </a:r>
            <a:endParaRPr lang="da-DK" sz="1600" dirty="0"/>
          </a:p>
        </p:txBody>
      </p:sp>
      <p:sp>
        <p:nvSpPr>
          <p:cNvPr id="3" name="Pladsholder til tekst 2"/>
          <p:cNvSpPr>
            <a:spLocks noGrp="1"/>
          </p:cNvSpPr>
          <p:nvPr>
            <p:ph type="body" idx="1"/>
          </p:nvPr>
        </p:nvSpPr>
        <p:spPr>
          <a:xfrm>
            <a:off x="260648" y="1098542"/>
            <a:ext cx="6343439" cy="4044958"/>
          </a:xfrm>
        </p:spPr>
        <p:txBody>
          <a:bodyPr/>
          <a:lstStyle/>
          <a:p>
            <a:r>
              <a:rPr lang="da-DK" sz="1200" dirty="0"/>
              <a:t>	</a:t>
            </a:r>
            <a:r>
              <a:rPr lang="da-DK" sz="1200" dirty="0" smtClean="0"/>
              <a:t>	</a:t>
            </a:r>
            <a:r>
              <a:rPr lang="da-DK" sz="1600" dirty="0" smtClean="0"/>
              <a:t>Bæredygtigt forbrug				</a:t>
            </a:r>
            <a:endParaRPr lang="da-DK" sz="1600" dirty="0"/>
          </a:p>
        </p:txBody>
      </p:sp>
      <p:pic>
        <p:nvPicPr>
          <p:cNvPr id="6" name="Shape 56" descr="Friskolen på Røsnæs Logo-udenugleJPG.jpg"/>
          <p:cNvPicPr preferRelativeResize="0"/>
          <p:nvPr/>
        </p:nvPicPr>
        <p:blipFill>
          <a:blip r:embed="rId3">
            <a:alphaModFix/>
          </a:blip>
          <a:stretch>
            <a:fillRect/>
          </a:stretch>
        </p:blipFill>
        <p:spPr>
          <a:xfrm>
            <a:off x="5197680" y="195486"/>
            <a:ext cx="1543688" cy="903056"/>
          </a:xfrm>
          <a:prstGeom prst="rect">
            <a:avLst/>
          </a:prstGeom>
          <a:noFill/>
          <a:ln>
            <a:noFill/>
          </a:ln>
        </p:spPr>
      </p:pic>
      <p:pic>
        <p:nvPicPr>
          <p:cNvPr id="7" name="Billede 2" descr="Related content image"/>
          <p:cNvPicPr/>
          <p:nvPr/>
        </p:nvPicPr>
        <p:blipFill>
          <a:blip r:embed="rId4">
            <a:extLst>
              <a:ext uri="{28A0092B-C50C-407E-A947-70E740481C1C}">
                <a14:useLocalDpi xmlns:a14="http://schemas.microsoft.com/office/drawing/2010/main" val="0"/>
              </a:ext>
            </a:extLst>
          </a:blip>
          <a:srcRect/>
          <a:stretch>
            <a:fillRect/>
          </a:stretch>
        </p:blipFill>
        <p:spPr bwMode="auto">
          <a:xfrm>
            <a:off x="1916832" y="1519372"/>
            <a:ext cx="1872208" cy="1240659"/>
          </a:xfrm>
          <a:prstGeom prst="rect">
            <a:avLst/>
          </a:prstGeom>
          <a:noFill/>
          <a:ln>
            <a:noFill/>
          </a:ln>
        </p:spPr>
      </p:pic>
      <p:pic>
        <p:nvPicPr>
          <p:cNvPr id="10" name="Billede 5" descr="Related content image"/>
          <p:cNvPicPr/>
          <p:nvPr/>
        </p:nvPicPr>
        <p:blipFill>
          <a:blip r:embed="rId5">
            <a:extLst>
              <a:ext uri="{28A0092B-C50C-407E-A947-70E740481C1C}">
                <a14:useLocalDpi xmlns:a14="http://schemas.microsoft.com/office/drawing/2010/main" val="0"/>
              </a:ext>
            </a:extLst>
          </a:blip>
          <a:srcRect/>
          <a:stretch>
            <a:fillRect/>
          </a:stretch>
        </p:blipFill>
        <p:spPr bwMode="auto">
          <a:xfrm>
            <a:off x="4365104" y="2116065"/>
            <a:ext cx="1944216" cy="1083563"/>
          </a:xfrm>
          <a:prstGeom prst="rect">
            <a:avLst/>
          </a:prstGeom>
          <a:noFill/>
          <a:ln>
            <a:noFill/>
          </a:ln>
        </p:spPr>
      </p:pic>
      <p:pic>
        <p:nvPicPr>
          <p:cNvPr id="13" name="Billede 8" descr="Related content image"/>
          <p:cNvPicPr/>
          <p:nvPr/>
        </p:nvPicPr>
        <p:blipFill>
          <a:blip r:embed="rId6">
            <a:extLst>
              <a:ext uri="{28A0092B-C50C-407E-A947-70E740481C1C}">
                <a14:useLocalDpi xmlns:a14="http://schemas.microsoft.com/office/drawing/2010/main" val="0"/>
              </a:ext>
            </a:extLst>
          </a:blip>
          <a:srcRect/>
          <a:stretch>
            <a:fillRect/>
          </a:stretch>
        </p:blipFill>
        <p:spPr bwMode="auto">
          <a:xfrm>
            <a:off x="650121" y="3579862"/>
            <a:ext cx="2088232" cy="1296144"/>
          </a:xfrm>
          <a:prstGeom prst="rect">
            <a:avLst/>
          </a:prstGeom>
          <a:noFill/>
          <a:ln>
            <a:noFill/>
          </a:ln>
        </p:spPr>
      </p:pic>
      <p:pic>
        <p:nvPicPr>
          <p:cNvPr id="16" name="Billede 11" descr="Related content image"/>
          <p:cNvPicPr/>
          <p:nvPr/>
        </p:nvPicPr>
        <p:blipFill>
          <a:blip r:embed="rId7">
            <a:extLst>
              <a:ext uri="{28A0092B-C50C-407E-A947-70E740481C1C}">
                <a14:useLocalDpi xmlns:a14="http://schemas.microsoft.com/office/drawing/2010/main" val="0"/>
              </a:ext>
            </a:extLst>
          </a:blip>
          <a:srcRect/>
          <a:stretch>
            <a:fillRect/>
          </a:stretch>
        </p:blipFill>
        <p:spPr bwMode="auto">
          <a:xfrm>
            <a:off x="3813826" y="3796202"/>
            <a:ext cx="1933999" cy="1155571"/>
          </a:xfrm>
          <a:prstGeom prst="rect">
            <a:avLst/>
          </a:prstGeom>
          <a:noFill/>
          <a:ln>
            <a:noFill/>
          </a:ln>
        </p:spPr>
      </p:pic>
    </p:spTree>
    <p:extLst>
      <p:ext uri="{BB962C8B-B14F-4D97-AF65-F5344CB8AC3E}">
        <p14:creationId xmlns:p14="http://schemas.microsoft.com/office/powerpoint/2010/main" val="38123094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600" b="1" dirty="0" smtClean="0"/>
              <a:t>10.</a:t>
            </a:r>
            <a:r>
              <a:rPr lang="da-DK" sz="1600" dirty="0" smtClean="0"/>
              <a:t> </a:t>
            </a:r>
            <a:r>
              <a:rPr lang="da-DK" sz="1600" b="1" dirty="0">
                <a:solidFill>
                  <a:schemeClr val="tx1"/>
                </a:solidFill>
              </a:rPr>
              <a:t>Grønne </a:t>
            </a:r>
            <a:r>
              <a:rPr lang="da-DK" sz="1600" b="1" dirty="0" smtClean="0">
                <a:solidFill>
                  <a:schemeClr val="tx1"/>
                </a:solidFill>
              </a:rPr>
              <a:t>flag, skolemad og buskort </a:t>
            </a:r>
            <a:r>
              <a:rPr lang="da-DK" sz="1600" dirty="0" smtClean="0">
                <a:solidFill>
                  <a:schemeClr val="tx1"/>
                </a:solidFill>
              </a:rPr>
              <a:t>v/Jakob, </a:t>
            </a:r>
            <a:br>
              <a:rPr lang="da-DK" sz="1600" dirty="0" smtClean="0">
                <a:solidFill>
                  <a:schemeClr val="tx1"/>
                </a:solidFill>
              </a:rPr>
            </a:br>
            <a:r>
              <a:rPr lang="da-DK" sz="1600" dirty="0" smtClean="0">
                <a:solidFill>
                  <a:schemeClr val="tx1"/>
                </a:solidFill>
              </a:rPr>
              <a:t>Lene og Karin</a:t>
            </a:r>
            <a:r>
              <a:rPr lang="da-DK" sz="1600" b="1" dirty="0">
                <a:solidFill>
                  <a:schemeClr val="tx1"/>
                </a:solidFill>
              </a:rPr>
              <a:t/>
            </a:r>
            <a:br>
              <a:rPr lang="da-DK" sz="1600" b="1" dirty="0">
                <a:solidFill>
                  <a:schemeClr val="tx1"/>
                </a:solidFill>
              </a:rPr>
            </a:br>
            <a:r>
              <a:rPr lang="da-DK" sz="1600" dirty="0">
                <a:solidFill>
                  <a:schemeClr val="tx1"/>
                </a:solidFill>
              </a:rPr>
              <a:t/>
            </a:r>
            <a:br>
              <a:rPr lang="da-DK" sz="1600" dirty="0">
                <a:solidFill>
                  <a:schemeClr val="tx1"/>
                </a:solidFill>
              </a:rPr>
            </a:br>
            <a:endParaRPr lang="da-DK" sz="1600" dirty="0"/>
          </a:p>
        </p:txBody>
      </p:sp>
      <p:sp>
        <p:nvSpPr>
          <p:cNvPr id="3" name="Pladsholder til tekst 2"/>
          <p:cNvSpPr>
            <a:spLocks noGrp="1"/>
          </p:cNvSpPr>
          <p:nvPr>
            <p:ph type="body" idx="1"/>
          </p:nvPr>
        </p:nvSpPr>
        <p:spPr>
          <a:xfrm>
            <a:off x="260648" y="1098542"/>
            <a:ext cx="6343439" cy="4044958"/>
          </a:xfrm>
        </p:spPr>
        <p:txBody>
          <a:bodyPr/>
          <a:lstStyle/>
          <a:p>
            <a:r>
              <a:rPr lang="da-DK" sz="1200" dirty="0" smtClean="0"/>
              <a:t>	</a:t>
            </a:r>
            <a:r>
              <a:rPr lang="da-DK" sz="1600" dirty="0" smtClean="0"/>
              <a:t>Affald</a:t>
            </a:r>
          </a:p>
          <a:p>
            <a:r>
              <a:rPr lang="da-DK" sz="1200" dirty="0" smtClean="0"/>
              <a:t>																</a:t>
            </a:r>
            <a:r>
              <a:rPr lang="da-DK" sz="1600" dirty="0" smtClean="0"/>
              <a:t>Økologisk produktion																			Hverdagens kemi</a:t>
            </a:r>
            <a:endParaRPr lang="da-DK" sz="1600" dirty="0"/>
          </a:p>
        </p:txBody>
      </p:sp>
      <p:pic>
        <p:nvPicPr>
          <p:cNvPr id="6" name="Shape 56" descr="Friskolen på Røsnæs Logo-udenugleJPG.jpg"/>
          <p:cNvPicPr preferRelativeResize="0"/>
          <p:nvPr/>
        </p:nvPicPr>
        <p:blipFill>
          <a:blip r:embed="rId3">
            <a:alphaModFix/>
          </a:blip>
          <a:stretch>
            <a:fillRect/>
          </a:stretch>
        </p:blipFill>
        <p:spPr>
          <a:xfrm>
            <a:off x="5197680" y="195486"/>
            <a:ext cx="1543688" cy="903056"/>
          </a:xfrm>
          <a:prstGeom prst="rect">
            <a:avLst/>
          </a:prstGeom>
          <a:noFill/>
          <a:ln>
            <a:noFill/>
          </a:ln>
        </p:spPr>
      </p:pic>
      <p:pic>
        <p:nvPicPr>
          <p:cNvPr id="9" name="Billede 4" descr="Related content image"/>
          <p:cNvPicPr/>
          <p:nvPr/>
        </p:nvPicPr>
        <p:blipFill>
          <a:blip r:embed="rId4">
            <a:extLst>
              <a:ext uri="{28A0092B-C50C-407E-A947-70E740481C1C}">
                <a14:useLocalDpi xmlns:a14="http://schemas.microsoft.com/office/drawing/2010/main" val="0"/>
              </a:ext>
            </a:extLst>
          </a:blip>
          <a:srcRect/>
          <a:stretch>
            <a:fillRect/>
          </a:stretch>
        </p:blipFill>
        <p:spPr bwMode="auto">
          <a:xfrm>
            <a:off x="533622" y="1491630"/>
            <a:ext cx="2065223" cy="1299586"/>
          </a:xfrm>
          <a:prstGeom prst="rect">
            <a:avLst/>
          </a:prstGeom>
          <a:noFill/>
          <a:ln>
            <a:noFill/>
          </a:ln>
        </p:spPr>
      </p:pic>
      <p:pic>
        <p:nvPicPr>
          <p:cNvPr id="12" name="Billede 7" descr="Related content image"/>
          <p:cNvPicPr/>
          <p:nvPr/>
        </p:nvPicPr>
        <p:blipFill>
          <a:blip r:embed="rId5">
            <a:extLst>
              <a:ext uri="{28A0092B-C50C-407E-A947-70E740481C1C}">
                <a14:useLocalDpi xmlns:a14="http://schemas.microsoft.com/office/drawing/2010/main" val="0"/>
              </a:ext>
            </a:extLst>
          </a:blip>
          <a:srcRect/>
          <a:stretch>
            <a:fillRect/>
          </a:stretch>
        </p:blipFill>
        <p:spPr bwMode="auto">
          <a:xfrm>
            <a:off x="3963543" y="2355725"/>
            <a:ext cx="2183249" cy="1299587"/>
          </a:xfrm>
          <a:prstGeom prst="rect">
            <a:avLst/>
          </a:prstGeom>
          <a:noFill/>
          <a:ln>
            <a:noFill/>
          </a:ln>
        </p:spPr>
      </p:pic>
      <p:pic>
        <p:nvPicPr>
          <p:cNvPr id="15" name="Billede 10" descr="Related content image"/>
          <p:cNvPicPr/>
          <p:nvPr/>
        </p:nvPicPr>
        <p:blipFill>
          <a:blip r:embed="rId6">
            <a:extLst>
              <a:ext uri="{28A0092B-C50C-407E-A947-70E740481C1C}">
                <a14:useLocalDpi xmlns:a14="http://schemas.microsoft.com/office/drawing/2010/main" val="0"/>
              </a:ext>
            </a:extLst>
          </a:blip>
          <a:srcRect/>
          <a:stretch>
            <a:fillRect/>
          </a:stretch>
        </p:blipFill>
        <p:spPr bwMode="auto">
          <a:xfrm>
            <a:off x="980728" y="3507854"/>
            <a:ext cx="2160240" cy="1334900"/>
          </a:xfrm>
          <a:prstGeom prst="rect">
            <a:avLst/>
          </a:prstGeom>
          <a:noFill/>
          <a:ln>
            <a:noFill/>
          </a:ln>
        </p:spPr>
      </p:pic>
    </p:spTree>
    <p:extLst>
      <p:ext uri="{BB962C8B-B14F-4D97-AF65-F5344CB8AC3E}">
        <p14:creationId xmlns:p14="http://schemas.microsoft.com/office/powerpoint/2010/main" val="3081671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600" b="1" dirty="0" smtClean="0"/>
              <a:t>10.</a:t>
            </a:r>
            <a:r>
              <a:rPr lang="da-DK" sz="1600" dirty="0" smtClean="0"/>
              <a:t> </a:t>
            </a:r>
            <a:r>
              <a:rPr lang="da-DK" sz="1600" b="1" dirty="0">
                <a:solidFill>
                  <a:schemeClr val="tx1"/>
                </a:solidFill>
              </a:rPr>
              <a:t>Grønne </a:t>
            </a:r>
            <a:r>
              <a:rPr lang="da-DK" sz="1600" b="1" dirty="0" smtClean="0">
                <a:solidFill>
                  <a:schemeClr val="tx1"/>
                </a:solidFill>
              </a:rPr>
              <a:t>flag, skolemad og buskort </a:t>
            </a:r>
            <a:r>
              <a:rPr lang="da-DK" sz="1600" dirty="0" smtClean="0">
                <a:solidFill>
                  <a:schemeClr val="tx1"/>
                </a:solidFill>
              </a:rPr>
              <a:t>v/Jakob, </a:t>
            </a:r>
            <a:br>
              <a:rPr lang="da-DK" sz="1600" dirty="0" smtClean="0">
                <a:solidFill>
                  <a:schemeClr val="tx1"/>
                </a:solidFill>
              </a:rPr>
            </a:br>
            <a:r>
              <a:rPr lang="da-DK" sz="1600" dirty="0" smtClean="0">
                <a:solidFill>
                  <a:schemeClr val="tx1"/>
                </a:solidFill>
              </a:rPr>
              <a:t>Lene og Karin</a:t>
            </a:r>
            <a:r>
              <a:rPr lang="da-DK" sz="1600" b="1" dirty="0">
                <a:solidFill>
                  <a:schemeClr val="tx1"/>
                </a:solidFill>
              </a:rPr>
              <a:t/>
            </a:r>
            <a:br>
              <a:rPr lang="da-DK" sz="1600" b="1" dirty="0">
                <a:solidFill>
                  <a:schemeClr val="tx1"/>
                </a:solidFill>
              </a:rPr>
            </a:br>
            <a:r>
              <a:rPr lang="da-DK" sz="1600" dirty="0">
                <a:solidFill>
                  <a:schemeClr val="tx1"/>
                </a:solidFill>
              </a:rPr>
              <a:t/>
            </a:r>
            <a:br>
              <a:rPr lang="da-DK" sz="1600" dirty="0">
                <a:solidFill>
                  <a:schemeClr val="tx1"/>
                </a:solidFill>
              </a:rPr>
            </a:br>
            <a:r>
              <a:rPr lang="da-DK" sz="1600" dirty="0" smtClean="0">
                <a:solidFill>
                  <a:schemeClr val="tx1"/>
                </a:solidFill>
              </a:rPr>
              <a:t>																	</a:t>
            </a:r>
            <a:endParaRPr lang="da-DK" sz="1600" dirty="0"/>
          </a:p>
        </p:txBody>
      </p:sp>
      <p:sp>
        <p:nvSpPr>
          <p:cNvPr id="3" name="Pladsholder til tekst 2"/>
          <p:cNvSpPr>
            <a:spLocks noGrp="1"/>
          </p:cNvSpPr>
          <p:nvPr>
            <p:ph type="body" idx="1"/>
          </p:nvPr>
        </p:nvSpPr>
        <p:spPr>
          <a:xfrm>
            <a:off x="260648" y="1098542"/>
            <a:ext cx="6343439" cy="4044958"/>
          </a:xfrm>
        </p:spPr>
        <p:txBody>
          <a:bodyPr/>
          <a:lstStyle/>
          <a:p>
            <a:r>
              <a:rPr lang="da-DK" sz="1200" dirty="0" smtClean="0"/>
              <a:t>	</a:t>
            </a:r>
            <a:r>
              <a:rPr lang="da-DK" sz="1600" dirty="0" smtClean="0"/>
              <a:t>Vand															Natur																											Friluftsliv		</a:t>
            </a:r>
            <a:endParaRPr lang="da-DK" sz="1600" dirty="0"/>
          </a:p>
        </p:txBody>
      </p:sp>
      <p:pic>
        <p:nvPicPr>
          <p:cNvPr id="6" name="Shape 56" descr="Friskolen på Røsnæs Logo-udenugleJPG.jpg"/>
          <p:cNvPicPr preferRelativeResize="0"/>
          <p:nvPr/>
        </p:nvPicPr>
        <p:blipFill>
          <a:blip r:embed="rId3">
            <a:alphaModFix/>
          </a:blip>
          <a:stretch>
            <a:fillRect/>
          </a:stretch>
        </p:blipFill>
        <p:spPr>
          <a:xfrm>
            <a:off x="5197680" y="195486"/>
            <a:ext cx="1543688" cy="903056"/>
          </a:xfrm>
          <a:prstGeom prst="rect">
            <a:avLst/>
          </a:prstGeom>
          <a:noFill/>
          <a:ln>
            <a:noFill/>
          </a:ln>
        </p:spPr>
      </p:pic>
      <p:pic>
        <p:nvPicPr>
          <p:cNvPr id="8" name="Billede 3" descr="Related content image"/>
          <p:cNvPicPr/>
          <p:nvPr/>
        </p:nvPicPr>
        <p:blipFill>
          <a:blip r:embed="rId4">
            <a:extLst>
              <a:ext uri="{28A0092B-C50C-407E-A947-70E740481C1C}">
                <a14:useLocalDpi xmlns:a14="http://schemas.microsoft.com/office/drawing/2010/main" val="0"/>
              </a:ext>
            </a:extLst>
          </a:blip>
          <a:srcRect/>
          <a:stretch>
            <a:fillRect/>
          </a:stretch>
        </p:blipFill>
        <p:spPr bwMode="auto">
          <a:xfrm>
            <a:off x="758669" y="1465195"/>
            <a:ext cx="2178618" cy="1286575"/>
          </a:xfrm>
          <a:prstGeom prst="rect">
            <a:avLst/>
          </a:prstGeom>
          <a:noFill/>
          <a:ln>
            <a:noFill/>
          </a:ln>
        </p:spPr>
      </p:pic>
      <p:pic>
        <p:nvPicPr>
          <p:cNvPr id="11" name="Billede 6" descr="Related content image"/>
          <p:cNvPicPr/>
          <p:nvPr/>
        </p:nvPicPr>
        <p:blipFill>
          <a:blip r:embed="rId5">
            <a:extLst>
              <a:ext uri="{28A0092B-C50C-407E-A947-70E740481C1C}">
                <a14:useLocalDpi xmlns:a14="http://schemas.microsoft.com/office/drawing/2010/main" val="0"/>
              </a:ext>
            </a:extLst>
          </a:blip>
          <a:srcRect/>
          <a:stretch>
            <a:fillRect/>
          </a:stretch>
        </p:blipFill>
        <p:spPr bwMode="auto">
          <a:xfrm>
            <a:off x="3773220" y="2139702"/>
            <a:ext cx="2264158" cy="1224137"/>
          </a:xfrm>
          <a:prstGeom prst="rect">
            <a:avLst/>
          </a:prstGeom>
          <a:noFill/>
          <a:ln>
            <a:noFill/>
          </a:ln>
        </p:spPr>
      </p:pic>
      <p:pic>
        <p:nvPicPr>
          <p:cNvPr id="14" name="Billede 9" descr="Related content image"/>
          <p:cNvPicPr/>
          <p:nvPr/>
        </p:nvPicPr>
        <p:blipFill>
          <a:blip r:embed="rId6">
            <a:extLst>
              <a:ext uri="{28A0092B-C50C-407E-A947-70E740481C1C}">
                <a14:useLocalDpi xmlns:a14="http://schemas.microsoft.com/office/drawing/2010/main" val="0"/>
              </a:ext>
            </a:extLst>
          </a:blip>
          <a:srcRect/>
          <a:stretch>
            <a:fillRect/>
          </a:stretch>
        </p:blipFill>
        <p:spPr bwMode="auto">
          <a:xfrm>
            <a:off x="826485" y="3435846"/>
            <a:ext cx="2450876" cy="1371595"/>
          </a:xfrm>
          <a:prstGeom prst="rect">
            <a:avLst/>
          </a:prstGeom>
          <a:noFill/>
          <a:ln>
            <a:noFill/>
          </a:ln>
        </p:spPr>
      </p:pic>
    </p:spTree>
    <p:extLst>
      <p:ext uri="{BB962C8B-B14F-4D97-AF65-F5344CB8AC3E}">
        <p14:creationId xmlns:p14="http://schemas.microsoft.com/office/powerpoint/2010/main" val="13955523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600" b="1" dirty="0" smtClean="0"/>
              <a:t>10.</a:t>
            </a:r>
            <a:r>
              <a:rPr lang="da-DK" sz="1600" dirty="0" smtClean="0"/>
              <a:t> </a:t>
            </a:r>
            <a:r>
              <a:rPr lang="da-DK" sz="1600" b="1" dirty="0">
                <a:solidFill>
                  <a:schemeClr val="tx1"/>
                </a:solidFill>
              </a:rPr>
              <a:t>Grønne </a:t>
            </a:r>
            <a:r>
              <a:rPr lang="da-DK" sz="1600" b="1" dirty="0" smtClean="0">
                <a:solidFill>
                  <a:schemeClr val="tx1"/>
                </a:solidFill>
              </a:rPr>
              <a:t>flag, skolemad og buskort </a:t>
            </a:r>
            <a:r>
              <a:rPr lang="da-DK" sz="1600" dirty="0" smtClean="0">
                <a:solidFill>
                  <a:schemeClr val="tx1"/>
                </a:solidFill>
              </a:rPr>
              <a:t>v/Jakob, </a:t>
            </a:r>
            <a:br>
              <a:rPr lang="da-DK" sz="1600" dirty="0" smtClean="0">
                <a:solidFill>
                  <a:schemeClr val="tx1"/>
                </a:solidFill>
              </a:rPr>
            </a:br>
            <a:r>
              <a:rPr lang="da-DK" sz="1600" dirty="0" smtClean="0">
                <a:solidFill>
                  <a:schemeClr val="tx1"/>
                </a:solidFill>
              </a:rPr>
              <a:t>Lene og Karin</a:t>
            </a:r>
            <a:r>
              <a:rPr lang="da-DK" sz="1600" b="1" dirty="0">
                <a:solidFill>
                  <a:schemeClr val="tx1"/>
                </a:solidFill>
              </a:rPr>
              <a:t/>
            </a:r>
            <a:br>
              <a:rPr lang="da-DK" sz="1600" b="1" dirty="0">
                <a:solidFill>
                  <a:schemeClr val="tx1"/>
                </a:solidFill>
              </a:rPr>
            </a:br>
            <a:r>
              <a:rPr lang="da-DK" sz="1600" dirty="0">
                <a:solidFill>
                  <a:schemeClr val="tx1"/>
                </a:solidFill>
              </a:rPr>
              <a:t/>
            </a:r>
            <a:br>
              <a:rPr lang="da-DK" sz="1600" dirty="0">
                <a:solidFill>
                  <a:schemeClr val="tx1"/>
                </a:solidFill>
              </a:rPr>
            </a:br>
            <a:endParaRPr lang="da-DK" sz="1600" dirty="0"/>
          </a:p>
        </p:txBody>
      </p:sp>
      <p:sp>
        <p:nvSpPr>
          <p:cNvPr id="3" name="Pladsholder til tekst 2"/>
          <p:cNvSpPr>
            <a:spLocks noGrp="1"/>
          </p:cNvSpPr>
          <p:nvPr>
            <p:ph type="body" idx="1"/>
          </p:nvPr>
        </p:nvSpPr>
        <p:spPr>
          <a:xfrm>
            <a:off x="260648" y="1098542"/>
            <a:ext cx="6343439" cy="4044958"/>
          </a:xfrm>
        </p:spPr>
        <p:txBody>
          <a:bodyPr/>
          <a:lstStyle/>
          <a:p>
            <a:pPr>
              <a:lnSpc>
                <a:spcPct val="100000"/>
              </a:lnSpc>
              <a:spcAft>
                <a:spcPts val="600"/>
              </a:spcAft>
            </a:pPr>
            <a:r>
              <a:rPr lang="da-DK" sz="1400" b="1" dirty="0" smtClean="0"/>
              <a:t>Firmaet: Fra </a:t>
            </a:r>
            <a:r>
              <a:rPr lang="da-DK" sz="1400" b="1" dirty="0"/>
              <a:t>Chilli til Safran</a:t>
            </a:r>
          </a:p>
          <a:p>
            <a:pPr>
              <a:lnSpc>
                <a:spcPct val="100000"/>
              </a:lnSpc>
              <a:spcAft>
                <a:spcPts val="600"/>
              </a:spcAft>
            </a:pPr>
            <a:r>
              <a:rPr lang="da-DK" sz="1400" b="1" dirty="0"/>
              <a:t>25 kr. pr. ret – bestilling og betaling ugen før på hjemmesiden</a:t>
            </a:r>
          </a:p>
          <a:p>
            <a:pPr>
              <a:lnSpc>
                <a:spcPct val="100000"/>
              </a:lnSpc>
              <a:spcAft>
                <a:spcPts val="600"/>
              </a:spcAft>
            </a:pPr>
            <a:endParaRPr lang="da-DK" sz="1400" b="1" dirty="0" smtClean="0"/>
          </a:p>
          <a:p>
            <a:pPr>
              <a:lnSpc>
                <a:spcPct val="100000"/>
              </a:lnSpc>
              <a:spcAft>
                <a:spcPts val="600"/>
              </a:spcAft>
            </a:pPr>
            <a:r>
              <a:rPr lang="da-DK" sz="1400" b="1" dirty="0" smtClean="0"/>
              <a:t>Eksempler</a:t>
            </a:r>
            <a:r>
              <a:rPr lang="da-DK" sz="1400" b="1" dirty="0"/>
              <a:t>:</a:t>
            </a:r>
          </a:p>
          <a:p>
            <a:pPr>
              <a:lnSpc>
                <a:spcPct val="100000"/>
              </a:lnSpc>
              <a:spcAft>
                <a:spcPts val="600"/>
              </a:spcAft>
            </a:pPr>
            <a:r>
              <a:rPr lang="da-DK" sz="1400" b="1" dirty="0"/>
              <a:t>Pasta med kødsauce			Tomatsuppe med brød</a:t>
            </a:r>
          </a:p>
          <a:p>
            <a:pPr>
              <a:lnSpc>
                <a:spcPct val="100000"/>
              </a:lnSpc>
              <a:spcAft>
                <a:spcPts val="600"/>
              </a:spcAft>
            </a:pPr>
            <a:r>
              <a:rPr lang="da-DK" sz="1400" b="1" dirty="0"/>
              <a:t>Rugbrødssandwich			Frikadeller med råkost</a:t>
            </a:r>
          </a:p>
          <a:p>
            <a:pPr>
              <a:lnSpc>
                <a:spcPct val="100000"/>
              </a:lnSpc>
              <a:spcAft>
                <a:spcPts val="600"/>
              </a:spcAft>
            </a:pPr>
            <a:r>
              <a:rPr lang="da-DK" sz="1400" b="1" dirty="0"/>
              <a:t>Pizza				Svensk pølseret</a:t>
            </a:r>
          </a:p>
          <a:p>
            <a:pPr>
              <a:lnSpc>
                <a:spcPct val="100000"/>
              </a:lnSpc>
              <a:spcAft>
                <a:spcPts val="600"/>
              </a:spcAft>
            </a:pPr>
            <a:r>
              <a:rPr lang="da-DK" sz="1400" b="1" dirty="0"/>
              <a:t>Boller i karry med ris			Tunmousse m/tomatsalat</a:t>
            </a:r>
          </a:p>
          <a:p>
            <a:pPr>
              <a:lnSpc>
                <a:spcPct val="100000"/>
              </a:lnSpc>
              <a:spcAft>
                <a:spcPts val="600"/>
              </a:spcAft>
            </a:pPr>
            <a:r>
              <a:rPr lang="da-DK" sz="1400" b="1" dirty="0"/>
              <a:t>Kyllingelår med ovnkartofler		Kylling i karry m/ris</a:t>
            </a:r>
          </a:p>
          <a:p>
            <a:pPr>
              <a:lnSpc>
                <a:spcPct val="100000"/>
              </a:lnSpc>
              <a:spcAft>
                <a:spcPts val="600"/>
              </a:spcAft>
            </a:pPr>
            <a:r>
              <a:rPr lang="da-DK" sz="1400" b="1" dirty="0"/>
              <a:t>Pandekager med fyld			Brændende kærlighed</a:t>
            </a:r>
          </a:p>
          <a:p>
            <a:pPr>
              <a:lnSpc>
                <a:spcPct val="100000"/>
              </a:lnSpc>
              <a:spcAft>
                <a:spcPts val="600"/>
              </a:spcAft>
            </a:pPr>
            <a:r>
              <a:rPr lang="da-DK" sz="1400" b="1" dirty="0"/>
              <a:t>Æggekage m/ kartofler og bacon	Lasagne</a:t>
            </a:r>
          </a:p>
          <a:p>
            <a:pPr>
              <a:lnSpc>
                <a:spcPct val="100000"/>
              </a:lnSpc>
              <a:spcAft>
                <a:spcPts val="600"/>
              </a:spcAft>
            </a:pPr>
            <a:r>
              <a:rPr lang="da-DK" sz="1400" b="1" dirty="0"/>
              <a:t>Fiskefrikadeller med råkost		Kylling i karry med ris</a:t>
            </a:r>
          </a:p>
          <a:p>
            <a:pPr>
              <a:lnSpc>
                <a:spcPct val="100000"/>
              </a:lnSpc>
              <a:spcAft>
                <a:spcPts val="600"/>
              </a:spcAft>
            </a:pPr>
            <a:r>
              <a:rPr lang="da-DK" sz="1400" b="1" dirty="0"/>
              <a:t>Millionbøf med kartoffelmos		Paprikagryde med ris</a:t>
            </a:r>
          </a:p>
          <a:p>
            <a:pPr>
              <a:lnSpc>
                <a:spcPct val="100000"/>
              </a:lnSpc>
              <a:spcAft>
                <a:spcPts val="600"/>
              </a:spcAft>
            </a:pPr>
            <a:endParaRPr lang="da-DK" sz="1400" b="1" dirty="0"/>
          </a:p>
        </p:txBody>
      </p:sp>
      <p:pic>
        <p:nvPicPr>
          <p:cNvPr id="6" name="Shape 56" descr="Friskolen på Røsnæs Logo-udenugleJPG.jpg"/>
          <p:cNvPicPr preferRelativeResize="0"/>
          <p:nvPr/>
        </p:nvPicPr>
        <p:blipFill>
          <a:blip r:embed="rId3">
            <a:alphaModFix/>
          </a:blip>
          <a:stretch>
            <a:fillRect/>
          </a:stretch>
        </p:blipFill>
        <p:spPr>
          <a:xfrm>
            <a:off x="5197680" y="195486"/>
            <a:ext cx="1543688" cy="903056"/>
          </a:xfrm>
          <a:prstGeom prst="rect">
            <a:avLst/>
          </a:prstGeom>
          <a:noFill/>
          <a:ln>
            <a:noFill/>
          </a:ln>
        </p:spPr>
      </p:pic>
    </p:spTree>
    <p:extLst>
      <p:ext uri="{BB962C8B-B14F-4D97-AF65-F5344CB8AC3E}">
        <p14:creationId xmlns:p14="http://schemas.microsoft.com/office/powerpoint/2010/main" val="35262099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600" b="1" dirty="0"/>
              <a:t>10.</a:t>
            </a:r>
            <a:r>
              <a:rPr lang="da-DK" sz="1600" dirty="0"/>
              <a:t> </a:t>
            </a:r>
            <a:r>
              <a:rPr lang="da-DK" sz="1600" b="1" dirty="0">
                <a:solidFill>
                  <a:schemeClr val="tx1"/>
                </a:solidFill>
              </a:rPr>
              <a:t>Grønne flag, skolemad og buskort </a:t>
            </a:r>
            <a:r>
              <a:rPr lang="da-DK" sz="1600" dirty="0">
                <a:solidFill>
                  <a:schemeClr val="tx1"/>
                </a:solidFill>
              </a:rPr>
              <a:t>v/Jakob, </a:t>
            </a:r>
            <a:br>
              <a:rPr lang="da-DK" sz="1600" dirty="0">
                <a:solidFill>
                  <a:schemeClr val="tx1"/>
                </a:solidFill>
              </a:rPr>
            </a:br>
            <a:r>
              <a:rPr lang="da-DK" sz="1600" dirty="0">
                <a:solidFill>
                  <a:schemeClr val="tx1"/>
                </a:solidFill>
              </a:rPr>
              <a:t>Lene og Karin</a:t>
            </a:r>
            <a:r>
              <a:rPr lang="da-DK" sz="1600" b="1" dirty="0">
                <a:solidFill>
                  <a:schemeClr val="tx1"/>
                </a:solidFill>
              </a:rPr>
              <a:t/>
            </a:r>
            <a:br>
              <a:rPr lang="da-DK" sz="1600" b="1" dirty="0">
                <a:solidFill>
                  <a:schemeClr val="tx1"/>
                </a:solidFill>
              </a:rPr>
            </a:br>
            <a:r>
              <a:rPr lang="da-DK" sz="1600" dirty="0">
                <a:solidFill>
                  <a:schemeClr val="tx1"/>
                </a:solidFill>
              </a:rPr>
              <a:t/>
            </a:r>
            <a:br>
              <a:rPr lang="da-DK" sz="1600" dirty="0">
                <a:solidFill>
                  <a:schemeClr val="tx1"/>
                </a:solidFill>
              </a:rPr>
            </a:br>
            <a:r>
              <a:rPr lang="da-DK" sz="1600" dirty="0">
                <a:solidFill>
                  <a:schemeClr val="tx1"/>
                </a:solidFill>
              </a:rPr>
              <a:t/>
            </a:r>
            <a:br>
              <a:rPr lang="da-DK" sz="1600" dirty="0">
                <a:solidFill>
                  <a:schemeClr val="tx1"/>
                </a:solidFill>
              </a:rPr>
            </a:br>
            <a:endParaRPr lang="da-DK" sz="1600" dirty="0"/>
          </a:p>
        </p:txBody>
      </p:sp>
      <p:sp>
        <p:nvSpPr>
          <p:cNvPr id="3" name="Pladsholder til tekst 2"/>
          <p:cNvSpPr>
            <a:spLocks noGrp="1"/>
          </p:cNvSpPr>
          <p:nvPr>
            <p:ph type="body" idx="1"/>
          </p:nvPr>
        </p:nvSpPr>
        <p:spPr>
          <a:xfrm>
            <a:off x="260648" y="1098542"/>
            <a:ext cx="6343439" cy="4044958"/>
          </a:xfrm>
        </p:spPr>
        <p:txBody>
          <a:bodyPr/>
          <a:lstStyle/>
          <a:p>
            <a:pPr>
              <a:lnSpc>
                <a:spcPct val="100000"/>
              </a:lnSpc>
              <a:spcAft>
                <a:spcPts val="600"/>
              </a:spcAft>
            </a:pPr>
            <a:r>
              <a:rPr lang="da-DK" sz="1600" b="1" dirty="0" smtClean="0"/>
              <a:t>Rejsekort 1.810 kr. pr. skoleår for 2 zoner.</a:t>
            </a:r>
          </a:p>
          <a:p>
            <a:pPr>
              <a:lnSpc>
                <a:spcPct val="100000"/>
              </a:lnSpc>
              <a:spcAft>
                <a:spcPts val="600"/>
              </a:spcAft>
            </a:pPr>
            <a:r>
              <a:rPr lang="da-DK" sz="1600" b="1" dirty="0" smtClean="0"/>
              <a:t>Hidtil har det været så skolen bestiller og betaler dem</a:t>
            </a:r>
            <a:r>
              <a:rPr lang="da-DK" sz="1600" b="1" dirty="0"/>
              <a:t> </a:t>
            </a:r>
            <a:r>
              <a:rPr lang="da-DK" sz="1600" b="1" dirty="0" smtClean="0"/>
              <a:t>og</a:t>
            </a:r>
            <a:endParaRPr lang="da-DK" sz="1600" b="1" dirty="0"/>
          </a:p>
          <a:p>
            <a:pPr>
              <a:lnSpc>
                <a:spcPct val="100000"/>
              </a:lnSpc>
              <a:spcAft>
                <a:spcPts val="600"/>
              </a:spcAft>
            </a:pPr>
            <a:r>
              <a:rPr lang="da-DK" sz="1600" b="1" dirty="0" smtClean="0"/>
              <a:t>opkræver efterfølgende hos forældre.</a:t>
            </a:r>
          </a:p>
          <a:p>
            <a:pPr>
              <a:lnSpc>
                <a:spcPct val="100000"/>
              </a:lnSpc>
              <a:spcAft>
                <a:spcPts val="600"/>
              </a:spcAft>
            </a:pPr>
            <a:r>
              <a:rPr lang="da-DK" sz="1600" b="1" dirty="0" smtClean="0"/>
              <a:t>Skolen modtager refusion fra Befordringssekretariatet som fordeles.</a:t>
            </a:r>
          </a:p>
          <a:p>
            <a:pPr>
              <a:lnSpc>
                <a:spcPct val="100000"/>
              </a:lnSpc>
              <a:spcAft>
                <a:spcPts val="600"/>
              </a:spcAft>
            </a:pPr>
            <a:endParaRPr lang="da-DK" sz="1600" b="1" dirty="0"/>
          </a:p>
          <a:p>
            <a:pPr>
              <a:lnSpc>
                <a:spcPct val="100000"/>
              </a:lnSpc>
              <a:spcAft>
                <a:spcPts val="600"/>
              </a:spcAft>
            </a:pPr>
            <a:endParaRPr lang="da-DK" sz="1600" b="1" dirty="0"/>
          </a:p>
          <a:p>
            <a:pPr>
              <a:lnSpc>
                <a:spcPct val="100000"/>
              </a:lnSpc>
              <a:spcAft>
                <a:spcPts val="600"/>
              </a:spcAft>
            </a:pPr>
            <a:endParaRPr lang="da-DK" sz="1600" b="1" dirty="0"/>
          </a:p>
        </p:txBody>
      </p:sp>
      <p:pic>
        <p:nvPicPr>
          <p:cNvPr id="6" name="Shape 56" descr="Friskolen på Røsnæs Logo-udenugleJPG.jpg"/>
          <p:cNvPicPr preferRelativeResize="0"/>
          <p:nvPr/>
        </p:nvPicPr>
        <p:blipFill>
          <a:blip r:embed="rId3">
            <a:alphaModFix/>
          </a:blip>
          <a:stretch>
            <a:fillRect/>
          </a:stretch>
        </p:blipFill>
        <p:spPr>
          <a:xfrm>
            <a:off x="5197680" y="195486"/>
            <a:ext cx="1543688" cy="903056"/>
          </a:xfrm>
          <a:prstGeom prst="rect">
            <a:avLst/>
          </a:prstGeom>
          <a:noFill/>
          <a:ln>
            <a:noFill/>
          </a:ln>
        </p:spPr>
      </p:pic>
    </p:spTree>
    <p:extLst>
      <p:ext uri="{BB962C8B-B14F-4D97-AF65-F5344CB8AC3E}">
        <p14:creationId xmlns:p14="http://schemas.microsoft.com/office/powerpoint/2010/main" val="41939780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600" b="1" dirty="0" smtClean="0"/>
              <a:t>11.</a:t>
            </a:r>
            <a:r>
              <a:rPr lang="da-DK" sz="1600" dirty="0" smtClean="0"/>
              <a:t> </a:t>
            </a:r>
            <a:r>
              <a:rPr lang="da-DK" sz="1600" b="1" dirty="0">
                <a:solidFill>
                  <a:schemeClr val="tx1"/>
                </a:solidFill>
              </a:rPr>
              <a:t>Regnskab </a:t>
            </a:r>
            <a:r>
              <a:rPr lang="da-DK" sz="1600" dirty="0">
                <a:solidFill>
                  <a:schemeClr val="tx1"/>
                </a:solidFill>
              </a:rPr>
              <a:t>v/ Karin</a:t>
            </a:r>
            <a:br>
              <a:rPr lang="da-DK" sz="1600" dirty="0">
                <a:solidFill>
                  <a:schemeClr val="tx1"/>
                </a:solidFill>
              </a:rPr>
            </a:br>
            <a:r>
              <a:rPr lang="da-DK" sz="1600" dirty="0">
                <a:solidFill>
                  <a:schemeClr val="tx1"/>
                </a:solidFill>
              </a:rPr>
              <a:t/>
            </a:r>
            <a:br>
              <a:rPr lang="da-DK" sz="1600" dirty="0">
                <a:solidFill>
                  <a:schemeClr val="tx1"/>
                </a:solidFill>
              </a:rPr>
            </a:br>
            <a:endParaRPr lang="da-DK" sz="1600" dirty="0"/>
          </a:p>
        </p:txBody>
      </p:sp>
      <p:sp>
        <p:nvSpPr>
          <p:cNvPr id="3" name="Pladsholder til tekst 2"/>
          <p:cNvSpPr>
            <a:spLocks noGrp="1"/>
          </p:cNvSpPr>
          <p:nvPr>
            <p:ph type="body" idx="1"/>
          </p:nvPr>
        </p:nvSpPr>
        <p:spPr>
          <a:xfrm>
            <a:off x="260648" y="1098542"/>
            <a:ext cx="6343439" cy="4044958"/>
          </a:xfrm>
        </p:spPr>
        <p:txBody>
          <a:bodyPr/>
          <a:lstStyle/>
          <a:p>
            <a:pPr>
              <a:lnSpc>
                <a:spcPts val="1000"/>
              </a:lnSpc>
            </a:pPr>
            <a:r>
              <a:rPr lang="da-DK" sz="1400" b="1" dirty="0"/>
              <a:t>Regnskab for Friskolen på Røsnæs frem til 24. april </a:t>
            </a:r>
            <a:r>
              <a:rPr lang="da-DK" sz="1400" b="1" dirty="0" smtClean="0"/>
              <a:t>2018</a:t>
            </a:r>
            <a:endParaRPr lang="en-GB" sz="1400" dirty="0"/>
          </a:p>
          <a:p>
            <a:pPr>
              <a:lnSpc>
                <a:spcPts val="1000"/>
              </a:lnSpc>
            </a:pPr>
            <a:r>
              <a:rPr lang="da-DK" sz="1400" dirty="0" smtClean="0"/>
              <a:t>Udlagt </a:t>
            </a:r>
            <a:r>
              <a:rPr lang="da-DK" sz="1400" dirty="0"/>
              <a:t>af RUB (Røsnæs udvikling &amp; beboerforening</a:t>
            </a:r>
            <a:r>
              <a:rPr lang="da-DK" sz="1400" dirty="0" smtClean="0"/>
              <a:t>)      </a:t>
            </a:r>
          </a:p>
          <a:p>
            <a:pPr>
              <a:lnSpc>
                <a:spcPts val="1000"/>
              </a:lnSpc>
            </a:pPr>
            <a:r>
              <a:rPr lang="da-DK" sz="1400" dirty="0"/>
              <a:t>	</a:t>
            </a:r>
            <a:r>
              <a:rPr lang="da-DK" sz="1400" dirty="0" smtClean="0"/>
              <a:t>				   </a:t>
            </a:r>
            <a:r>
              <a:rPr lang="da-DK" sz="1400" dirty="0"/>
              <a:t>Kr.</a:t>
            </a:r>
            <a:endParaRPr lang="en-GB" sz="1400" dirty="0"/>
          </a:p>
          <a:p>
            <a:pPr>
              <a:lnSpc>
                <a:spcPts val="1000"/>
              </a:lnSpc>
            </a:pPr>
            <a:r>
              <a:rPr lang="da-DK" sz="1400" dirty="0" smtClean="0"/>
              <a:t>Undervisningsministeriet</a:t>
            </a:r>
            <a:r>
              <a:rPr lang="da-DK" sz="1400" dirty="0"/>
              <a:t>			30.000</a:t>
            </a:r>
            <a:endParaRPr lang="en-GB" sz="1400" dirty="0"/>
          </a:p>
          <a:p>
            <a:pPr>
              <a:lnSpc>
                <a:spcPts val="1000"/>
              </a:lnSpc>
            </a:pPr>
            <a:r>
              <a:rPr lang="da-DK" sz="1400" dirty="0"/>
              <a:t>Forsikringer			</a:t>
            </a:r>
            <a:r>
              <a:rPr lang="da-DK" sz="1400" dirty="0" smtClean="0"/>
              <a:t>	  </a:t>
            </a:r>
            <a:r>
              <a:rPr lang="da-DK" sz="1400" dirty="0"/>
              <a:t>1.136	</a:t>
            </a:r>
            <a:endParaRPr lang="en-GB" sz="1400" dirty="0"/>
          </a:p>
          <a:p>
            <a:pPr>
              <a:lnSpc>
                <a:spcPts val="1000"/>
              </a:lnSpc>
            </a:pPr>
            <a:r>
              <a:rPr lang="da-DK" sz="1400" dirty="0"/>
              <a:t>Erhvervsmessen og </a:t>
            </a:r>
            <a:r>
              <a:rPr lang="da-DK" sz="1400" dirty="0" smtClean="0"/>
              <a:t>erhvervsrådet		</a:t>
            </a:r>
            <a:r>
              <a:rPr lang="da-DK" sz="1400" dirty="0"/>
              <a:t>	</a:t>
            </a:r>
            <a:r>
              <a:rPr lang="da-DK" sz="1400" dirty="0" smtClean="0"/>
              <a:t>11.048</a:t>
            </a:r>
            <a:endParaRPr lang="en-GB" sz="1400" dirty="0"/>
          </a:p>
          <a:p>
            <a:pPr>
              <a:lnSpc>
                <a:spcPts val="1000"/>
              </a:lnSpc>
            </a:pPr>
            <a:r>
              <a:rPr lang="da-DK" sz="1400" dirty="0" err="1"/>
              <a:t>Domaine</a:t>
            </a:r>
            <a:r>
              <a:rPr lang="da-DK" sz="1400" dirty="0"/>
              <a:t>, </a:t>
            </a:r>
            <a:r>
              <a:rPr lang="da-DK" sz="1400" dirty="0" err="1"/>
              <a:t>webhosting</a:t>
            </a:r>
            <a:r>
              <a:rPr lang="da-DK" sz="1400" dirty="0"/>
              <a:t> og hjemmeside	  </a:t>
            </a:r>
            <a:r>
              <a:rPr lang="da-DK" sz="1400" dirty="0" smtClean="0"/>
              <a:t>	  5.583</a:t>
            </a:r>
            <a:endParaRPr lang="en-GB" sz="1400" dirty="0"/>
          </a:p>
          <a:p>
            <a:pPr>
              <a:lnSpc>
                <a:spcPts val="1000"/>
              </a:lnSpc>
            </a:pPr>
            <a:r>
              <a:rPr lang="da-DK" sz="1400" dirty="0"/>
              <a:t>Annoncer					</a:t>
            </a:r>
            <a:r>
              <a:rPr lang="da-DK" sz="1400" dirty="0" smtClean="0"/>
              <a:t>11.160</a:t>
            </a:r>
            <a:endParaRPr lang="en-GB" sz="1400" dirty="0"/>
          </a:p>
          <a:p>
            <a:pPr>
              <a:lnSpc>
                <a:spcPts val="1000"/>
              </a:lnSpc>
            </a:pPr>
            <a:r>
              <a:rPr lang="da-DK" sz="1400" dirty="0"/>
              <a:t>Reklame 					</a:t>
            </a:r>
            <a:r>
              <a:rPr lang="da-DK" sz="1400" dirty="0" smtClean="0"/>
              <a:t>  </a:t>
            </a:r>
            <a:r>
              <a:rPr lang="da-DK" sz="1400" dirty="0"/>
              <a:t>1.120</a:t>
            </a:r>
            <a:endParaRPr lang="en-GB" sz="1400" dirty="0"/>
          </a:p>
          <a:p>
            <a:pPr>
              <a:lnSpc>
                <a:spcPts val="1000"/>
              </a:lnSpc>
            </a:pPr>
            <a:r>
              <a:rPr lang="da-DK" sz="1400" dirty="0"/>
              <a:t>Bestyrelsesmøde og klassemøder		</a:t>
            </a:r>
            <a:r>
              <a:rPr lang="da-DK" sz="1400" dirty="0" smtClean="0"/>
              <a:t>	  </a:t>
            </a:r>
            <a:r>
              <a:rPr lang="da-DK" sz="1400" dirty="0"/>
              <a:t>3.427	</a:t>
            </a:r>
            <a:endParaRPr lang="en-GB" sz="1400" dirty="0"/>
          </a:p>
          <a:p>
            <a:pPr>
              <a:lnSpc>
                <a:spcPts val="1000"/>
              </a:lnSpc>
            </a:pPr>
            <a:r>
              <a:rPr lang="da-DK" sz="1400" dirty="0"/>
              <a:t>Kursus					</a:t>
            </a:r>
            <a:r>
              <a:rPr lang="da-DK" sz="1400" dirty="0" smtClean="0"/>
              <a:t>     </a:t>
            </a:r>
            <a:r>
              <a:rPr lang="da-DK" sz="1400" dirty="0"/>
              <a:t>692						</a:t>
            </a:r>
            <a:r>
              <a:rPr lang="da-DK" sz="1400" dirty="0" smtClean="0"/>
              <a:t> --------</a:t>
            </a:r>
            <a:r>
              <a:rPr lang="da-DK" sz="1400" dirty="0"/>
              <a:t>	</a:t>
            </a:r>
            <a:endParaRPr lang="en-GB" sz="1400" dirty="0"/>
          </a:p>
          <a:p>
            <a:pPr>
              <a:lnSpc>
                <a:spcPts val="1000"/>
              </a:lnSpc>
            </a:pPr>
            <a:r>
              <a:rPr lang="da-DK" sz="1400" b="1" dirty="0"/>
              <a:t>I alt</a:t>
            </a:r>
            <a:r>
              <a:rPr lang="da-DK" sz="1400" dirty="0"/>
              <a:t> 					</a:t>
            </a:r>
            <a:r>
              <a:rPr lang="da-DK" sz="1400" b="1" dirty="0" smtClean="0"/>
              <a:t>64.166</a:t>
            </a:r>
            <a:endParaRPr lang="en-GB" sz="1400" dirty="0"/>
          </a:p>
          <a:p>
            <a:pPr>
              <a:lnSpc>
                <a:spcPts val="1000"/>
              </a:lnSpc>
              <a:spcAft>
                <a:spcPts val="600"/>
              </a:spcAft>
            </a:pPr>
            <a:endParaRPr lang="da-DK" sz="1400" b="1" dirty="0"/>
          </a:p>
        </p:txBody>
      </p:sp>
      <p:pic>
        <p:nvPicPr>
          <p:cNvPr id="6" name="Shape 56" descr="Friskolen på Røsnæs Logo-udenugleJPG.jpg"/>
          <p:cNvPicPr preferRelativeResize="0"/>
          <p:nvPr/>
        </p:nvPicPr>
        <p:blipFill>
          <a:blip r:embed="rId3">
            <a:alphaModFix/>
          </a:blip>
          <a:stretch>
            <a:fillRect/>
          </a:stretch>
        </p:blipFill>
        <p:spPr>
          <a:xfrm>
            <a:off x="5197680" y="195486"/>
            <a:ext cx="1543688" cy="903056"/>
          </a:xfrm>
          <a:prstGeom prst="rect">
            <a:avLst/>
          </a:prstGeom>
          <a:noFill/>
          <a:ln>
            <a:noFill/>
          </a:ln>
        </p:spPr>
      </p:pic>
    </p:spTree>
    <p:extLst>
      <p:ext uri="{BB962C8B-B14F-4D97-AF65-F5344CB8AC3E}">
        <p14:creationId xmlns:p14="http://schemas.microsoft.com/office/powerpoint/2010/main" val="39706223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600" b="1" dirty="0" smtClean="0"/>
              <a:t>12.</a:t>
            </a:r>
            <a:r>
              <a:rPr lang="da-DK" sz="1600" dirty="0" smtClean="0"/>
              <a:t> </a:t>
            </a:r>
            <a:r>
              <a:rPr lang="da-DK" sz="1600" b="1" dirty="0">
                <a:solidFill>
                  <a:schemeClr val="tx1"/>
                </a:solidFill>
              </a:rPr>
              <a:t>Skolepenge</a:t>
            </a:r>
            <a:r>
              <a:rPr lang="da-DK" sz="1600" dirty="0">
                <a:solidFill>
                  <a:schemeClr val="tx1"/>
                </a:solidFill>
              </a:rPr>
              <a:t> </a:t>
            </a:r>
            <a:r>
              <a:rPr lang="da-DK" sz="1600" dirty="0" smtClean="0">
                <a:solidFill>
                  <a:schemeClr val="tx1"/>
                </a:solidFill>
              </a:rPr>
              <a:t>v/ Lene</a:t>
            </a:r>
            <a:r>
              <a:rPr lang="da-DK" sz="1600" dirty="0">
                <a:solidFill>
                  <a:schemeClr val="tx1"/>
                </a:solidFill>
              </a:rPr>
              <a:t/>
            </a:r>
            <a:br>
              <a:rPr lang="da-DK" sz="1600" dirty="0">
                <a:solidFill>
                  <a:schemeClr val="tx1"/>
                </a:solidFill>
              </a:rPr>
            </a:br>
            <a:r>
              <a:rPr lang="da-DK" sz="1600" dirty="0">
                <a:solidFill>
                  <a:schemeClr val="tx1"/>
                </a:solidFill>
              </a:rPr>
              <a:t/>
            </a:r>
            <a:br>
              <a:rPr lang="da-DK" sz="1600" dirty="0">
                <a:solidFill>
                  <a:schemeClr val="tx1"/>
                </a:solidFill>
              </a:rPr>
            </a:br>
            <a:r>
              <a:rPr lang="da-DK" sz="1600" dirty="0">
                <a:solidFill>
                  <a:schemeClr val="tx1"/>
                </a:solidFill>
              </a:rPr>
              <a:t/>
            </a:r>
            <a:br>
              <a:rPr lang="da-DK" sz="1600" dirty="0">
                <a:solidFill>
                  <a:schemeClr val="tx1"/>
                </a:solidFill>
              </a:rPr>
            </a:br>
            <a:endParaRPr lang="da-DK" sz="1600" dirty="0"/>
          </a:p>
        </p:txBody>
      </p:sp>
      <p:sp>
        <p:nvSpPr>
          <p:cNvPr id="3" name="Pladsholder til tekst 2"/>
          <p:cNvSpPr>
            <a:spLocks noGrp="1"/>
          </p:cNvSpPr>
          <p:nvPr>
            <p:ph type="body" idx="1"/>
          </p:nvPr>
        </p:nvSpPr>
        <p:spPr>
          <a:xfrm>
            <a:off x="260648" y="915566"/>
            <a:ext cx="6343439" cy="4227934"/>
          </a:xfrm>
        </p:spPr>
        <p:txBody>
          <a:bodyPr/>
          <a:lstStyle/>
          <a:p>
            <a:pPr>
              <a:lnSpc>
                <a:spcPts val="1000"/>
              </a:lnSpc>
            </a:pPr>
            <a:r>
              <a:rPr lang="en-GB" sz="1400" dirty="0" err="1" smtClean="0"/>
              <a:t>Skolepenge</a:t>
            </a:r>
            <a:r>
              <a:rPr lang="en-GB" sz="1400" dirty="0" smtClean="0"/>
              <a:t> 12 </a:t>
            </a:r>
            <a:r>
              <a:rPr lang="en-GB" sz="1400" dirty="0" err="1" smtClean="0"/>
              <a:t>rater</a:t>
            </a:r>
            <a:endParaRPr lang="en-GB" sz="1400" dirty="0"/>
          </a:p>
          <a:p>
            <a:pPr>
              <a:lnSpc>
                <a:spcPts val="1000"/>
              </a:lnSpc>
            </a:pPr>
            <a:r>
              <a:rPr lang="en-GB" sz="1400" dirty="0" err="1" smtClean="0"/>
              <a:t>Første</a:t>
            </a:r>
            <a:r>
              <a:rPr lang="en-GB" sz="1400" dirty="0" smtClean="0"/>
              <a:t> barn 1.200 kr.</a:t>
            </a:r>
          </a:p>
          <a:p>
            <a:pPr>
              <a:lnSpc>
                <a:spcPts val="1000"/>
              </a:lnSpc>
            </a:pPr>
            <a:r>
              <a:rPr lang="en-GB" sz="1400" dirty="0" err="1" smtClean="0"/>
              <a:t>Andet</a:t>
            </a:r>
            <a:r>
              <a:rPr lang="en-GB" sz="1400" dirty="0" smtClean="0"/>
              <a:t> barn 850 </a:t>
            </a:r>
            <a:r>
              <a:rPr lang="en-GB" sz="1400" dirty="0"/>
              <a:t>kr. </a:t>
            </a:r>
            <a:endParaRPr lang="en-GB" sz="1400" dirty="0" smtClean="0"/>
          </a:p>
          <a:p>
            <a:pPr>
              <a:lnSpc>
                <a:spcPts val="1000"/>
              </a:lnSpc>
            </a:pPr>
            <a:r>
              <a:rPr lang="en-GB" sz="1400" dirty="0" err="1" smtClean="0"/>
              <a:t>Tredje</a:t>
            </a:r>
            <a:r>
              <a:rPr lang="en-GB" sz="1400" dirty="0" smtClean="0"/>
              <a:t> barn 350 </a:t>
            </a:r>
            <a:r>
              <a:rPr lang="en-GB" sz="1400" dirty="0"/>
              <a:t>kr. </a:t>
            </a:r>
            <a:endParaRPr lang="en-GB" sz="1400" dirty="0" smtClean="0"/>
          </a:p>
          <a:p>
            <a:pPr>
              <a:lnSpc>
                <a:spcPts val="1000"/>
              </a:lnSpc>
            </a:pPr>
            <a:r>
              <a:rPr lang="en-GB" sz="1400" dirty="0" err="1" smtClean="0"/>
              <a:t>Efterfølgende</a:t>
            </a:r>
            <a:r>
              <a:rPr lang="en-GB" sz="1400" dirty="0" smtClean="0"/>
              <a:t> </a:t>
            </a:r>
            <a:r>
              <a:rPr lang="en-GB" sz="1400" dirty="0" err="1"/>
              <a:t>børn</a:t>
            </a:r>
            <a:r>
              <a:rPr lang="en-GB" sz="1400" dirty="0"/>
              <a:t> </a:t>
            </a:r>
            <a:r>
              <a:rPr lang="en-GB" sz="1400" dirty="0" err="1"/>
              <a:t>er</a:t>
            </a:r>
            <a:r>
              <a:rPr lang="en-GB" sz="1400" dirty="0"/>
              <a:t> gratis</a:t>
            </a:r>
            <a:r>
              <a:rPr lang="en-GB" sz="1400" dirty="0" smtClean="0"/>
              <a:t>.</a:t>
            </a:r>
          </a:p>
          <a:p>
            <a:pPr>
              <a:lnSpc>
                <a:spcPts val="1000"/>
              </a:lnSpc>
            </a:pPr>
            <a:r>
              <a:rPr lang="en-GB" sz="1400" dirty="0" smtClean="0"/>
              <a:t>1. Rate </a:t>
            </a:r>
            <a:r>
              <a:rPr lang="en-GB" sz="1400" dirty="0" err="1" smtClean="0"/>
              <a:t>betales</a:t>
            </a:r>
            <a:r>
              <a:rPr lang="en-GB" sz="1400" dirty="0" smtClean="0"/>
              <a:t> 1. </a:t>
            </a:r>
            <a:r>
              <a:rPr lang="en-GB" sz="1400" dirty="0" err="1" smtClean="0"/>
              <a:t>maj</a:t>
            </a:r>
            <a:r>
              <a:rPr lang="en-GB" sz="1400" dirty="0" smtClean="0"/>
              <a:t> </a:t>
            </a:r>
            <a:r>
              <a:rPr lang="en-GB" sz="1400" dirty="0" err="1" smtClean="0"/>
              <a:t>på</a:t>
            </a:r>
            <a:r>
              <a:rPr lang="en-GB" sz="1400" dirty="0" smtClean="0"/>
              <a:t> 0516-399852 (</a:t>
            </a:r>
            <a:r>
              <a:rPr lang="en-GB" sz="1400" dirty="0" err="1" smtClean="0"/>
              <a:t>Sparekassen</a:t>
            </a:r>
            <a:r>
              <a:rPr lang="en-GB" sz="1400" dirty="0" smtClean="0"/>
              <a:t> </a:t>
            </a:r>
            <a:r>
              <a:rPr lang="en-GB" sz="1400" dirty="0" err="1" smtClean="0"/>
              <a:t>Sjælland</a:t>
            </a:r>
            <a:r>
              <a:rPr lang="en-GB" sz="1400" dirty="0" smtClean="0"/>
              <a:t>)</a:t>
            </a:r>
            <a:endParaRPr lang="en-GB" sz="1400" dirty="0"/>
          </a:p>
          <a:p>
            <a:pPr>
              <a:lnSpc>
                <a:spcPts val="1000"/>
              </a:lnSpc>
            </a:pPr>
            <a:endParaRPr lang="en-GB" sz="1400" dirty="0" smtClean="0"/>
          </a:p>
          <a:p>
            <a:pPr>
              <a:lnSpc>
                <a:spcPts val="1000"/>
              </a:lnSpc>
            </a:pPr>
            <a:endParaRPr lang="en-GB" sz="1400" dirty="0"/>
          </a:p>
          <a:p>
            <a:pPr>
              <a:lnSpc>
                <a:spcPts val="1000"/>
              </a:lnSpc>
            </a:pPr>
            <a:r>
              <a:rPr lang="en-GB" sz="1400" dirty="0" smtClean="0"/>
              <a:t>SFO-</a:t>
            </a:r>
            <a:r>
              <a:rPr lang="en-GB" sz="1400" dirty="0" err="1" smtClean="0"/>
              <a:t>betaling</a:t>
            </a:r>
            <a:r>
              <a:rPr lang="en-GB" sz="1400" dirty="0" smtClean="0"/>
              <a:t> 12 </a:t>
            </a:r>
            <a:r>
              <a:rPr lang="en-GB" sz="1400" dirty="0" err="1" smtClean="0"/>
              <a:t>rater</a:t>
            </a:r>
            <a:r>
              <a:rPr lang="en-GB" sz="1400" dirty="0" smtClean="0"/>
              <a:t> (</a:t>
            </a:r>
            <a:r>
              <a:rPr lang="en-GB" sz="1400" dirty="0" err="1" smtClean="0"/>
              <a:t>opkræves</a:t>
            </a:r>
            <a:r>
              <a:rPr lang="en-GB" sz="1400" dirty="0" smtClean="0"/>
              <a:t> </a:t>
            </a:r>
            <a:r>
              <a:rPr lang="en-GB" sz="1400" dirty="0" err="1" smtClean="0"/>
              <a:t>senere</a:t>
            </a:r>
            <a:r>
              <a:rPr lang="en-GB" sz="1400" dirty="0" smtClean="0"/>
              <a:t>)</a:t>
            </a:r>
          </a:p>
          <a:p>
            <a:pPr>
              <a:lnSpc>
                <a:spcPts val="1000"/>
              </a:lnSpc>
            </a:pPr>
            <a:r>
              <a:rPr lang="en-GB" sz="1400" dirty="0" err="1" smtClean="0"/>
              <a:t>Første</a:t>
            </a:r>
            <a:r>
              <a:rPr lang="en-GB" sz="1400" dirty="0" smtClean="0"/>
              <a:t> barn 775 </a:t>
            </a:r>
            <a:r>
              <a:rPr lang="en-GB" sz="1400" dirty="0"/>
              <a:t>kr. for </a:t>
            </a:r>
            <a:r>
              <a:rPr lang="en-GB" sz="1400" dirty="0" err="1"/>
              <a:t>en</a:t>
            </a:r>
            <a:r>
              <a:rPr lang="en-GB" sz="1400" dirty="0"/>
              <a:t> </a:t>
            </a:r>
            <a:r>
              <a:rPr lang="en-GB" sz="1400" dirty="0" err="1"/>
              <a:t>eftermiddagsplads</a:t>
            </a:r>
            <a:r>
              <a:rPr lang="en-GB" sz="1400" dirty="0"/>
              <a:t> </a:t>
            </a:r>
            <a:endParaRPr lang="en-GB" sz="1400" dirty="0" smtClean="0"/>
          </a:p>
          <a:p>
            <a:pPr>
              <a:lnSpc>
                <a:spcPts val="1000"/>
              </a:lnSpc>
            </a:pPr>
            <a:r>
              <a:rPr lang="en-GB" sz="1400" dirty="0" err="1" smtClean="0"/>
              <a:t>Andet</a:t>
            </a:r>
            <a:r>
              <a:rPr lang="en-GB" sz="1400" dirty="0" smtClean="0"/>
              <a:t> </a:t>
            </a:r>
            <a:r>
              <a:rPr lang="en-GB" sz="1400" dirty="0" err="1" smtClean="0"/>
              <a:t>og</a:t>
            </a:r>
            <a:r>
              <a:rPr lang="en-GB" sz="1400" dirty="0" smtClean="0"/>
              <a:t> </a:t>
            </a:r>
            <a:r>
              <a:rPr lang="en-GB" sz="1400" dirty="0" err="1" smtClean="0"/>
              <a:t>tredje</a:t>
            </a:r>
            <a:r>
              <a:rPr lang="en-GB" sz="1400" dirty="0" smtClean="0"/>
              <a:t> barn 375 kr.</a:t>
            </a:r>
          </a:p>
          <a:p>
            <a:pPr>
              <a:lnSpc>
                <a:spcPts val="1000"/>
              </a:lnSpc>
            </a:pPr>
            <a:r>
              <a:rPr lang="en-GB" sz="1400" dirty="0" smtClean="0"/>
              <a:t>Morgen-SFO 150 </a:t>
            </a:r>
            <a:r>
              <a:rPr lang="en-GB" sz="1400" dirty="0"/>
              <a:t>kr. p</a:t>
            </a:r>
            <a:r>
              <a:rPr lang="en-GB" sz="1400" dirty="0" smtClean="0"/>
              <a:t>r. </a:t>
            </a:r>
            <a:r>
              <a:rPr lang="en-GB" sz="1400" dirty="0"/>
              <a:t>barn.</a:t>
            </a:r>
          </a:p>
          <a:p>
            <a:pPr>
              <a:lnSpc>
                <a:spcPct val="100000"/>
              </a:lnSpc>
              <a:spcAft>
                <a:spcPts val="600"/>
              </a:spcAft>
            </a:pPr>
            <a:endParaRPr lang="da-DK" sz="1400" b="1" dirty="0"/>
          </a:p>
        </p:txBody>
      </p:sp>
      <p:pic>
        <p:nvPicPr>
          <p:cNvPr id="6" name="Shape 56" descr="Friskolen på Røsnæs Logo-udenugleJPG.jpg"/>
          <p:cNvPicPr preferRelativeResize="0"/>
          <p:nvPr/>
        </p:nvPicPr>
        <p:blipFill>
          <a:blip r:embed="rId3">
            <a:alphaModFix/>
          </a:blip>
          <a:stretch>
            <a:fillRect/>
          </a:stretch>
        </p:blipFill>
        <p:spPr>
          <a:xfrm>
            <a:off x="5197680" y="195486"/>
            <a:ext cx="1543688" cy="903056"/>
          </a:xfrm>
          <a:prstGeom prst="rect">
            <a:avLst/>
          </a:prstGeom>
          <a:noFill/>
          <a:ln>
            <a:noFill/>
          </a:ln>
        </p:spPr>
      </p:pic>
    </p:spTree>
    <p:extLst>
      <p:ext uri="{BB962C8B-B14F-4D97-AF65-F5344CB8AC3E}">
        <p14:creationId xmlns:p14="http://schemas.microsoft.com/office/powerpoint/2010/main" val="36316516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600" b="1" dirty="0" smtClean="0"/>
              <a:t>13.</a:t>
            </a:r>
            <a:r>
              <a:rPr lang="da-DK" sz="1600" dirty="0" smtClean="0"/>
              <a:t> </a:t>
            </a:r>
            <a:r>
              <a:rPr lang="da-DK" sz="1600" b="1" dirty="0">
                <a:solidFill>
                  <a:schemeClr val="tx1"/>
                </a:solidFill>
              </a:rPr>
              <a:t>Valg af revisor</a:t>
            </a:r>
            <a:r>
              <a:rPr lang="da-DK" sz="1600" dirty="0">
                <a:solidFill>
                  <a:schemeClr val="tx1"/>
                </a:solidFill>
              </a:rPr>
              <a:t> v/ Karin</a:t>
            </a:r>
            <a:br>
              <a:rPr lang="da-DK" sz="1600" dirty="0">
                <a:solidFill>
                  <a:schemeClr val="tx1"/>
                </a:solidFill>
              </a:rPr>
            </a:br>
            <a:r>
              <a:rPr lang="da-DK" sz="1600" dirty="0">
                <a:solidFill>
                  <a:schemeClr val="tx1"/>
                </a:solidFill>
              </a:rPr>
              <a:t/>
            </a:r>
            <a:br>
              <a:rPr lang="da-DK" sz="1600" dirty="0">
                <a:solidFill>
                  <a:schemeClr val="tx1"/>
                </a:solidFill>
              </a:rPr>
            </a:br>
            <a:endParaRPr lang="da-DK" sz="1600" dirty="0"/>
          </a:p>
        </p:txBody>
      </p:sp>
      <p:sp>
        <p:nvSpPr>
          <p:cNvPr id="3" name="Pladsholder til tekst 2"/>
          <p:cNvSpPr>
            <a:spLocks noGrp="1"/>
          </p:cNvSpPr>
          <p:nvPr>
            <p:ph type="body" idx="1"/>
          </p:nvPr>
        </p:nvSpPr>
        <p:spPr>
          <a:xfrm>
            <a:off x="260648" y="1098542"/>
            <a:ext cx="6343439" cy="4044958"/>
          </a:xfrm>
        </p:spPr>
        <p:txBody>
          <a:bodyPr/>
          <a:lstStyle/>
          <a:p>
            <a:pPr>
              <a:lnSpc>
                <a:spcPct val="100000"/>
              </a:lnSpc>
              <a:spcAft>
                <a:spcPts val="600"/>
              </a:spcAft>
            </a:pPr>
            <a:r>
              <a:rPr lang="da-DK" sz="1600" b="1" dirty="0" smtClean="0"/>
              <a:t>Forslag:</a:t>
            </a:r>
          </a:p>
          <a:p>
            <a:pPr>
              <a:lnSpc>
                <a:spcPct val="100000"/>
              </a:lnSpc>
              <a:spcAft>
                <a:spcPts val="600"/>
              </a:spcAft>
            </a:pPr>
            <a:r>
              <a:rPr lang="da-DK" sz="1600" b="1" dirty="0" smtClean="0"/>
              <a:t>Dansk Revision Kalundborg</a:t>
            </a:r>
            <a:endParaRPr lang="da-DK" sz="1600" b="1" dirty="0"/>
          </a:p>
        </p:txBody>
      </p:sp>
      <p:pic>
        <p:nvPicPr>
          <p:cNvPr id="6" name="Shape 56" descr="Friskolen på Røsnæs Logo-udenugleJPG.jpg"/>
          <p:cNvPicPr preferRelativeResize="0"/>
          <p:nvPr/>
        </p:nvPicPr>
        <p:blipFill>
          <a:blip r:embed="rId3">
            <a:alphaModFix/>
          </a:blip>
          <a:stretch>
            <a:fillRect/>
          </a:stretch>
        </p:blipFill>
        <p:spPr>
          <a:xfrm>
            <a:off x="5197680" y="195486"/>
            <a:ext cx="1543688" cy="903056"/>
          </a:xfrm>
          <a:prstGeom prst="rect">
            <a:avLst/>
          </a:prstGeom>
          <a:noFill/>
          <a:ln>
            <a:noFill/>
          </a:ln>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6792" y="2067694"/>
            <a:ext cx="4274416" cy="1884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20294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600" b="1" dirty="0" smtClean="0"/>
              <a:t>14.</a:t>
            </a:r>
            <a:r>
              <a:rPr lang="da-DK" sz="1600" dirty="0" smtClean="0"/>
              <a:t> </a:t>
            </a:r>
            <a:r>
              <a:rPr lang="da-DK" sz="1600" b="1" dirty="0">
                <a:solidFill>
                  <a:schemeClr val="tx1"/>
                </a:solidFill>
              </a:rPr>
              <a:t>Valg til skolebestyrelsen for Friskolen på </a:t>
            </a:r>
            <a:r>
              <a:rPr lang="da-DK" sz="1600" b="1" dirty="0" smtClean="0">
                <a:solidFill>
                  <a:schemeClr val="tx1"/>
                </a:solidFill>
              </a:rPr>
              <a:t/>
            </a:r>
            <a:br>
              <a:rPr lang="da-DK" sz="1600" b="1" dirty="0" smtClean="0">
                <a:solidFill>
                  <a:schemeClr val="tx1"/>
                </a:solidFill>
              </a:rPr>
            </a:br>
            <a:r>
              <a:rPr lang="da-DK" sz="1600" b="1" dirty="0" smtClean="0">
                <a:solidFill>
                  <a:schemeClr val="tx1"/>
                </a:solidFill>
              </a:rPr>
              <a:t>Røsnæs</a:t>
            </a:r>
            <a:r>
              <a:rPr lang="da-DK" sz="1600" dirty="0" smtClean="0">
                <a:solidFill>
                  <a:schemeClr val="tx1"/>
                </a:solidFill>
              </a:rPr>
              <a:t> </a:t>
            </a:r>
            <a:r>
              <a:rPr lang="da-DK" sz="1600" dirty="0">
                <a:solidFill>
                  <a:schemeClr val="tx1"/>
                </a:solidFill>
              </a:rPr>
              <a:t>v/ Lene</a:t>
            </a:r>
            <a:br>
              <a:rPr lang="da-DK" sz="1600" dirty="0">
                <a:solidFill>
                  <a:schemeClr val="tx1"/>
                </a:solidFill>
              </a:rPr>
            </a:br>
            <a:r>
              <a:rPr lang="da-DK" sz="1600" b="1" dirty="0" smtClean="0">
                <a:solidFill>
                  <a:schemeClr val="tx1"/>
                </a:solidFill>
              </a:rPr>
              <a:t/>
            </a:r>
            <a:br>
              <a:rPr lang="da-DK" sz="1600" b="1" dirty="0" smtClean="0">
                <a:solidFill>
                  <a:schemeClr val="tx1"/>
                </a:solidFill>
              </a:rPr>
            </a:br>
            <a:r>
              <a:rPr lang="da-DK" sz="1600" dirty="0">
                <a:solidFill>
                  <a:schemeClr val="tx1"/>
                </a:solidFill>
              </a:rPr>
              <a:t/>
            </a:r>
            <a:br>
              <a:rPr lang="da-DK" sz="1600" dirty="0">
                <a:solidFill>
                  <a:schemeClr val="tx1"/>
                </a:solidFill>
              </a:rPr>
            </a:br>
            <a:endParaRPr lang="da-DK" sz="1600" dirty="0"/>
          </a:p>
        </p:txBody>
      </p:sp>
      <p:sp>
        <p:nvSpPr>
          <p:cNvPr id="3" name="Pladsholder til tekst 2"/>
          <p:cNvSpPr>
            <a:spLocks noGrp="1"/>
          </p:cNvSpPr>
          <p:nvPr>
            <p:ph type="body" idx="1"/>
          </p:nvPr>
        </p:nvSpPr>
        <p:spPr>
          <a:xfrm>
            <a:off x="260648" y="1098542"/>
            <a:ext cx="6343439" cy="4044958"/>
          </a:xfrm>
        </p:spPr>
        <p:txBody>
          <a:bodyPr/>
          <a:lstStyle/>
          <a:p>
            <a:pPr>
              <a:lnSpc>
                <a:spcPct val="100000"/>
              </a:lnSpc>
              <a:spcAft>
                <a:spcPts val="600"/>
              </a:spcAft>
            </a:pPr>
            <a:endParaRPr lang="da-DK" sz="1600" b="1" dirty="0"/>
          </a:p>
        </p:txBody>
      </p:sp>
      <p:pic>
        <p:nvPicPr>
          <p:cNvPr id="6" name="Shape 56" descr="Friskolen på Røsnæs Logo-udenugleJPG.jpg"/>
          <p:cNvPicPr preferRelativeResize="0"/>
          <p:nvPr/>
        </p:nvPicPr>
        <p:blipFill>
          <a:blip r:embed="rId3">
            <a:alphaModFix/>
          </a:blip>
          <a:stretch>
            <a:fillRect/>
          </a:stretch>
        </p:blipFill>
        <p:spPr>
          <a:xfrm>
            <a:off x="5197680" y="195486"/>
            <a:ext cx="1543688" cy="903056"/>
          </a:xfrm>
          <a:prstGeom prst="rect">
            <a:avLst/>
          </a:prstGeom>
          <a:noFill/>
          <a:ln>
            <a:noFill/>
          </a:ln>
        </p:spPr>
      </p:pic>
      <p:pic>
        <p:nvPicPr>
          <p:cNvPr id="5" name="Shape 56" descr="Friskolen på Røsnæs Logo-udenugleJPG.jpg"/>
          <p:cNvPicPr preferRelativeResize="0"/>
          <p:nvPr/>
        </p:nvPicPr>
        <p:blipFill>
          <a:blip r:embed="rId3">
            <a:alphaModFix/>
          </a:blip>
          <a:stretch>
            <a:fillRect/>
          </a:stretch>
        </p:blipFill>
        <p:spPr>
          <a:xfrm>
            <a:off x="1340768" y="1707654"/>
            <a:ext cx="4464496" cy="2736304"/>
          </a:xfrm>
          <a:prstGeom prst="rect">
            <a:avLst/>
          </a:prstGeom>
          <a:noFill/>
          <a:ln>
            <a:noFill/>
          </a:ln>
        </p:spPr>
      </p:pic>
    </p:spTree>
    <p:extLst>
      <p:ext uri="{BB962C8B-B14F-4D97-AF65-F5344CB8AC3E}">
        <p14:creationId xmlns:p14="http://schemas.microsoft.com/office/powerpoint/2010/main" val="2527129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idx="1"/>
          </p:nvPr>
        </p:nvSpPr>
        <p:spPr>
          <a:xfrm>
            <a:off x="233775" y="1131590"/>
            <a:ext cx="6363577" cy="3744416"/>
          </a:xfrm>
        </p:spPr>
        <p:txBody>
          <a:bodyPr/>
          <a:lstStyle/>
          <a:p>
            <a:pPr marL="257175" indent="-257175">
              <a:lnSpc>
                <a:spcPct val="100000"/>
              </a:lnSpc>
              <a:buFont typeface="+mj-lt"/>
              <a:buAutoNum type="arabicPeriod" startAt="9"/>
            </a:pPr>
            <a:r>
              <a:rPr lang="da-DK" sz="1600" b="1" dirty="0" smtClean="0">
                <a:solidFill>
                  <a:schemeClr val="tx1"/>
                </a:solidFill>
              </a:rPr>
              <a:t>Lejrskole </a:t>
            </a:r>
            <a:r>
              <a:rPr lang="da-DK" sz="1600" dirty="0" smtClean="0">
                <a:solidFill>
                  <a:schemeClr val="tx1"/>
                </a:solidFill>
              </a:rPr>
              <a:t>v/ Ole</a:t>
            </a:r>
          </a:p>
          <a:p>
            <a:pPr marL="257175" indent="-257175">
              <a:lnSpc>
                <a:spcPct val="100000"/>
              </a:lnSpc>
              <a:buFont typeface="+mj-lt"/>
              <a:buAutoNum type="arabicPeriod" startAt="9"/>
            </a:pPr>
            <a:r>
              <a:rPr lang="da-DK" sz="1600" b="1" dirty="0" smtClean="0">
                <a:solidFill>
                  <a:schemeClr val="tx1"/>
                </a:solidFill>
              </a:rPr>
              <a:t>Diverse info: Grønne flag, skolemad og buskort </a:t>
            </a:r>
            <a:r>
              <a:rPr lang="da-DK" sz="1600" dirty="0" smtClean="0">
                <a:solidFill>
                  <a:schemeClr val="tx1"/>
                </a:solidFill>
              </a:rPr>
              <a:t>v/ Jakob, Lene og Karin</a:t>
            </a:r>
          </a:p>
          <a:p>
            <a:pPr marL="257175" indent="-257175">
              <a:lnSpc>
                <a:spcPct val="100000"/>
              </a:lnSpc>
              <a:buFont typeface="+mj-lt"/>
              <a:buAutoNum type="arabicPeriod" startAt="9"/>
            </a:pPr>
            <a:r>
              <a:rPr lang="da-DK" sz="1600" b="1" dirty="0" smtClean="0">
                <a:solidFill>
                  <a:schemeClr val="tx1"/>
                </a:solidFill>
              </a:rPr>
              <a:t>Regnskab </a:t>
            </a:r>
            <a:r>
              <a:rPr lang="da-DK" sz="1600" dirty="0" smtClean="0">
                <a:solidFill>
                  <a:schemeClr val="tx1"/>
                </a:solidFill>
              </a:rPr>
              <a:t>v</a:t>
            </a:r>
            <a:r>
              <a:rPr lang="da-DK" sz="1600" dirty="0">
                <a:solidFill>
                  <a:schemeClr val="tx1"/>
                </a:solidFill>
              </a:rPr>
              <a:t>/ </a:t>
            </a:r>
            <a:r>
              <a:rPr lang="da-DK" sz="1600" dirty="0" smtClean="0">
                <a:solidFill>
                  <a:schemeClr val="tx1"/>
                </a:solidFill>
              </a:rPr>
              <a:t>Karin</a:t>
            </a:r>
          </a:p>
          <a:p>
            <a:pPr marL="257175" indent="-257175">
              <a:lnSpc>
                <a:spcPct val="100000"/>
              </a:lnSpc>
              <a:buFont typeface="+mj-lt"/>
              <a:buAutoNum type="arabicPeriod" startAt="9"/>
            </a:pPr>
            <a:r>
              <a:rPr lang="da-DK" sz="1600" b="1" dirty="0" smtClean="0">
                <a:solidFill>
                  <a:schemeClr val="tx1"/>
                </a:solidFill>
              </a:rPr>
              <a:t>Skolepenge</a:t>
            </a:r>
            <a:r>
              <a:rPr lang="da-DK" sz="1600" dirty="0" smtClean="0">
                <a:solidFill>
                  <a:schemeClr val="tx1"/>
                </a:solidFill>
              </a:rPr>
              <a:t> v/ Lene</a:t>
            </a:r>
          </a:p>
          <a:p>
            <a:pPr marL="257175" indent="-257175">
              <a:lnSpc>
                <a:spcPct val="100000"/>
              </a:lnSpc>
              <a:buFont typeface="+mj-lt"/>
              <a:buAutoNum type="arabicPeriod" startAt="9"/>
            </a:pPr>
            <a:r>
              <a:rPr lang="da-DK" sz="1600" b="1" dirty="0">
                <a:solidFill>
                  <a:schemeClr val="tx1"/>
                </a:solidFill>
              </a:rPr>
              <a:t>Valg af revisor</a:t>
            </a:r>
            <a:r>
              <a:rPr lang="da-DK" sz="1600" dirty="0">
                <a:solidFill>
                  <a:schemeClr val="tx1"/>
                </a:solidFill>
              </a:rPr>
              <a:t> v/ Karin</a:t>
            </a:r>
          </a:p>
          <a:p>
            <a:pPr marL="257175" indent="-257175">
              <a:lnSpc>
                <a:spcPct val="100000"/>
              </a:lnSpc>
              <a:buFont typeface="+mj-lt"/>
              <a:buAutoNum type="arabicPeriod" startAt="9"/>
            </a:pPr>
            <a:r>
              <a:rPr lang="da-DK" sz="1600" b="1" dirty="0" smtClean="0">
                <a:solidFill>
                  <a:schemeClr val="tx1"/>
                </a:solidFill>
              </a:rPr>
              <a:t>Valg til skolebestyrelsen </a:t>
            </a:r>
            <a:r>
              <a:rPr lang="da-DK" sz="1600" b="1" dirty="0">
                <a:solidFill>
                  <a:schemeClr val="tx1"/>
                </a:solidFill>
              </a:rPr>
              <a:t>for Friskolen på Røsnæs</a:t>
            </a:r>
            <a:r>
              <a:rPr lang="da-DK" sz="1600" dirty="0">
                <a:solidFill>
                  <a:schemeClr val="tx1"/>
                </a:solidFill>
              </a:rPr>
              <a:t> </a:t>
            </a:r>
            <a:r>
              <a:rPr lang="da-DK" sz="1600" dirty="0" smtClean="0">
                <a:solidFill>
                  <a:schemeClr val="tx1"/>
                </a:solidFill>
              </a:rPr>
              <a:t>v</a:t>
            </a:r>
            <a:r>
              <a:rPr lang="da-DK" sz="1600" dirty="0">
                <a:solidFill>
                  <a:schemeClr val="tx1"/>
                </a:solidFill>
              </a:rPr>
              <a:t>/ </a:t>
            </a:r>
            <a:r>
              <a:rPr lang="da-DK" sz="1600" dirty="0" smtClean="0">
                <a:solidFill>
                  <a:schemeClr val="tx1"/>
                </a:solidFill>
              </a:rPr>
              <a:t>Lene</a:t>
            </a:r>
          </a:p>
          <a:p>
            <a:pPr marL="257175" indent="-257175">
              <a:lnSpc>
                <a:spcPct val="100000"/>
              </a:lnSpc>
              <a:buFont typeface="+mj-lt"/>
              <a:buAutoNum type="arabicPeriod" startAt="9"/>
            </a:pPr>
            <a:r>
              <a:rPr lang="da-DK" sz="1600" b="1" dirty="0" smtClean="0">
                <a:solidFill>
                  <a:schemeClr val="tx1"/>
                </a:solidFill>
              </a:rPr>
              <a:t>Støtteforeningen </a:t>
            </a:r>
            <a:r>
              <a:rPr lang="da-DK" sz="1600" b="1" dirty="0">
                <a:solidFill>
                  <a:schemeClr val="tx1"/>
                </a:solidFill>
              </a:rPr>
              <a:t>for Friskolen på Røsnæs</a:t>
            </a:r>
            <a:r>
              <a:rPr lang="da-DK" sz="1600" dirty="0">
                <a:solidFill>
                  <a:schemeClr val="tx1"/>
                </a:solidFill>
              </a:rPr>
              <a:t> </a:t>
            </a:r>
            <a:r>
              <a:rPr lang="da-DK" sz="1600" dirty="0" smtClean="0">
                <a:solidFill>
                  <a:schemeClr val="tx1"/>
                </a:solidFill>
              </a:rPr>
              <a:t>v</a:t>
            </a:r>
            <a:r>
              <a:rPr lang="da-DK" sz="1600" dirty="0">
                <a:solidFill>
                  <a:schemeClr val="tx1"/>
                </a:solidFill>
              </a:rPr>
              <a:t>/ </a:t>
            </a:r>
            <a:r>
              <a:rPr lang="da-DK" sz="1600" dirty="0" smtClean="0">
                <a:solidFill>
                  <a:schemeClr val="tx1"/>
                </a:solidFill>
              </a:rPr>
              <a:t>Joakim</a:t>
            </a:r>
          </a:p>
          <a:p>
            <a:pPr marL="257175" indent="-257175">
              <a:buFont typeface="+mj-lt"/>
              <a:buAutoNum type="arabicPeriod" startAt="9"/>
            </a:pPr>
            <a:endParaRPr lang="da-DK" sz="1600" dirty="0" smtClean="0">
              <a:solidFill>
                <a:schemeClr val="tx1"/>
              </a:solidFill>
            </a:endParaRPr>
          </a:p>
          <a:p>
            <a:endParaRPr lang="da-DK" sz="1600" dirty="0" smtClean="0">
              <a:solidFill>
                <a:schemeClr val="tx1"/>
              </a:solidFill>
            </a:endParaRPr>
          </a:p>
          <a:p>
            <a:endParaRPr lang="da-DK" sz="1600" b="1" dirty="0">
              <a:solidFill>
                <a:schemeClr val="tx1"/>
              </a:solidFill>
            </a:endParaRPr>
          </a:p>
          <a:p>
            <a:pPr marL="257175" indent="-257175">
              <a:buFont typeface="+mj-lt"/>
              <a:buAutoNum type="arabicPeriod" startAt="6"/>
            </a:pPr>
            <a:endParaRPr lang="da-DK" sz="1600" b="1" dirty="0" smtClean="0">
              <a:solidFill>
                <a:schemeClr val="tx1"/>
              </a:solidFill>
            </a:endParaRPr>
          </a:p>
          <a:p>
            <a:endParaRPr lang="da-DK" sz="1600" b="1" dirty="0">
              <a:solidFill>
                <a:schemeClr val="tx1"/>
              </a:solidFill>
            </a:endParaRPr>
          </a:p>
          <a:p>
            <a:endParaRPr lang="da-DK" sz="1600" b="1" dirty="0">
              <a:solidFill>
                <a:schemeClr val="tx1"/>
              </a:solidFill>
            </a:endParaRPr>
          </a:p>
          <a:p>
            <a:endParaRPr lang="da-DK" sz="1600" dirty="0">
              <a:solidFill>
                <a:schemeClr val="tx1"/>
              </a:solidFill>
            </a:endParaRPr>
          </a:p>
          <a:p>
            <a:pPr marL="257175" indent="-257175">
              <a:buFont typeface="+mj-lt"/>
              <a:buAutoNum type="arabicPeriod"/>
            </a:pPr>
            <a:endParaRPr lang="da-DK" sz="1600" dirty="0">
              <a:solidFill>
                <a:schemeClr val="tx1"/>
              </a:solidFill>
            </a:endParaRPr>
          </a:p>
        </p:txBody>
      </p:sp>
      <p:pic>
        <p:nvPicPr>
          <p:cNvPr id="4" name="Shape 56" descr="Friskolen på Røsnæs Logo-udenugleJPG.jpg"/>
          <p:cNvPicPr preferRelativeResize="0"/>
          <p:nvPr/>
        </p:nvPicPr>
        <p:blipFill>
          <a:blip r:embed="rId2">
            <a:alphaModFix/>
          </a:blip>
          <a:stretch>
            <a:fillRect/>
          </a:stretch>
        </p:blipFill>
        <p:spPr>
          <a:xfrm>
            <a:off x="5197680" y="195486"/>
            <a:ext cx="1543688" cy="903056"/>
          </a:xfrm>
          <a:prstGeom prst="rect">
            <a:avLst/>
          </a:prstGeom>
          <a:noFill/>
          <a:ln>
            <a:noFill/>
          </a:ln>
        </p:spPr>
      </p:pic>
    </p:spTree>
    <p:extLst>
      <p:ext uri="{BB962C8B-B14F-4D97-AF65-F5344CB8AC3E}">
        <p14:creationId xmlns:p14="http://schemas.microsoft.com/office/powerpoint/2010/main" val="38772698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600" b="1" dirty="0" smtClean="0"/>
              <a:t>15.</a:t>
            </a:r>
            <a:r>
              <a:rPr lang="da-DK" sz="1600" dirty="0" smtClean="0"/>
              <a:t> </a:t>
            </a:r>
            <a:r>
              <a:rPr lang="da-DK" sz="1600" b="1" dirty="0">
                <a:solidFill>
                  <a:schemeClr val="tx1"/>
                </a:solidFill>
              </a:rPr>
              <a:t>Støtteforeningen for Friskolen på Røsnæs</a:t>
            </a:r>
            <a:r>
              <a:rPr lang="da-DK" sz="1600" dirty="0">
                <a:solidFill>
                  <a:schemeClr val="tx1"/>
                </a:solidFill>
              </a:rPr>
              <a:t> </a:t>
            </a:r>
            <a:r>
              <a:rPr lang="da-DK" sz="1600" dirty="0" smtClean="0">
                <a:solidFill>
                  <a:schemeClr val="tx1"/>
                </a:solidFill>
              </a:rPr>
              <a:t/>
            </a:r>
            <a:br>
              <a:rPr lang="da-DK" sz="1600" dirty="0" smtClean="0">
                <a:solidFill>
                  <a:schemeClr val="tx1"/>
                </a:solidFill>
              </a:rPr>
            </a:br>
            <a:r>
              <a:rPr lang="da-DK" sz="1600" dirty="0" smtClean="0">
                <a:solidFill>
                  <a:schemeClr val="tx1"/>
                </a:solidFill>
              </a:rPr>
              <a:t>v</a:t>
            </a:r>
            <a:r>
              <a:rPr lang="da-DK" sz="1600" dirty="0">
                <a:solidFill>
                  <a:schemeClr val="tx1"/>
                </a:solidFill>
              </a:rPr>
              <a:t>/ </a:t>
            </a:r>
            <a:r>
              <a:rPr lang="da-DK" sz="1600" dirty="0" smtClean="0">
                <a:solidFill>
                  <a:schemeClr val="tx1"/>
                </a:solidFill>
              </a:rPr>
              <a:t>Joakim</a:t>
            </a:r>
            <a:endParaRPr lang="da-DK" sz="1600" dirty="0"/>
          </a:p>
        </p:txBody>
      </p:sp>
      <p:sp>
        <p:nvSpPr>
          <p:cNvPr id="3" name="Pladsholder til tekst 2"/>
          <p:cNvSpPr>
            <a:spLocks noGrp="1"/>
          </p:cNvSpPr>
          <p:nvPr>
            <p:ph type="body" idx="1"/>
          </p:nvPr>
        </p:nvSpPr>
        <p:spPr>
          <a:xfrm>
            <a:off x="260648" y="1098542"/>
            <a:ext cx="6343439" cy="4044958"/>
          </a:xfrm>
        </p:spPr>
        <p:txBody>
          <a:bodyPr/>
          <a:lstStyle/>
          <a:p>
            <a:pPr>
              <a:lnSpc>
                <a:spcPct val="100000"/>
              </a:lnSpc>
              <a:spcAft>
                <a:spcPts val="600"/>
              </a:spcAft>
            </a:pPr>
            <a:endParaRPr lang="da-DK" sz="1600" b="1" dirty="0"/>
          </a:p>
        </p:txBody>
      </p:sp>
      <p:pic>
        <p:nvPicPr>
          <p:cNvPr id="6" name="Shape 56" descr="Friskolen på Røsnæs Logo-udenugleJPG.jpg"/>
          <p:cNvPicPr preferRelativeResize="0"/>
          <p:nvPr/>
        </p:nvPicPr>
        <p:blipFill>
          <a:blip r:embed="rId3">
            <a:alphaModFix/>
          </a:blip>
          <a:stretch>
            <a:fillRect/>
          </a:stretch>
        </p:blipFill>
        <p:spPr>
          <a:xfrm>
            <a:off x="5197680" y="195486"/>
            <a:ext cx="1543688" cy="903056"/>
          </a:xfrm>
          <a:prstGeom prst="rect">
            <a:avLst/>
          </a:prstGeom>
          <a:noFill/>
          <a:ln>
            <a:noFill/>
          </a:ln>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696" y="1851670"/>
            <a:ext cx="5564088" cy="185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36454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6C6486A-4BE3-43E1-8B03-B9251C0232FA}"/>
              </a:ext>
            </a:extLst>
          </p:cNvPr>
          <p:cNvSpPr>
            <a:spLocks noGrp="1"/>
          </p:cNvSpPr>
          <p:nvPr>
            <p:ph type="title"/>
          </p:nvPr>
        </p:nvSpPr>
        <p:spPr/>
        <p:txBody>
          <a:bodyPr/>
          <a:lstStyle/>
          <a:p>
            <a:r>
              <a:rPr lang="da-DK" dirty="0"/>
              <a:t>Støtteforeningen for friskolen på Røsnæs</a:t>
            </a:r>
          </a:p>
        </p:txBody>
      </p:sp>
      <p:sp>
        <p:nvSpPr>
          <p:cNvPr id="3" name="Pladsholder til indhold 2">
            <a:extLst>
              <a:ext uri="{FF2B5EF4-FFF2-40B4-BE49-F238E27FC236}">
                <a16:creationId xmlns:a16="http://schemas.microsoft.com/office/drawing/2014/main" xmlns="" id="{03B23F91-7093-4050-83E4-B26CFE9F95D3}"/>
              </a:ext>
            </a:extLst>
          </p:cNvPr>
          <p:cNvSpPr>
            <a:spLocks noGrp="1"/>
          </p:cNvSpPr>
          <p:nvPr>
            <p:ph idx="1"/>
          </p:nvPr>
        </p:nvSpPr>
        <p:spPr>
          <a:xfrm>
            <a:off x="471488" y="1369219"/>
            <a:ext cx="5915025" cy="3389178"/>
          </a:xfrm>
        </p:spPr>
        <p:txBody>
          <a:bodyPr>
            <a:normAutofit fontScale="25000" lnSpcReduction="20000"/>
          </a:bodyPr>
          <a:lstStyle/>
          <a:p>
            <a:r>
              <a:rPr lang="da-DK" sz="4400" b="1" dirty="0">
                <a:solidFill>
                  <a:schemeClr val="tx1"/>
                </a:solidFill>
              </a:rPr>
              <a:t>Velkommen </a:t>
            </a:r>
          </a:p>
          <a:p>
            <a:r>
              <a:rPr lang="da-DK" sz="4000" b="1" dirty="0">
                <a:solidFill>
                  <a:schemeClr val="tx1"/>
                </a:solidFill>
              </a:rPr>
              <a:t>Joakim - Formand</a:t>
            </a:r>
          </a:p>
          <a:p>
            <a:r>
              <a:rPr lang="da-DK" sz="4000" b="1" dirty="0">
                <a:solidFill>
                  <a:schemeClr val="tx1"/>
                </a:solidFill>
              </a:rPr>
              <a:t>Lisa – Næstformand(Modtager genvalg)</a:t>
            </a:r>
          </a:p>
          <a:p>
            <a:r>
              <a:rPr lang="da-DK" sz="4000" b="1" dirty="0">
                <a:solidFill>
                  <a:schemeClr val="tx1"/>
                </a:solidFill>
              </a:rPr>
              <a:t>Tine - Kasser</a:t>
            </a:r>
          </a:p>
          <a:p>
            <a:r>
              <a:rPr lang="da-DK" sz="4000" b="1" dirty="0">
                <a:solidFill>
                  <a:schemeClr val="tx1"/>
                </a:solidFill>
              </a:rPr>
              <a:t>Søren</a:t>
            </a:r>
          </a:p>
          <a:p>
            <a:r>
              <a:rPr lang="da-DK" sz="4000" b="1" dirty="0">
                <a:solidFill>
                  <a:schemeClr val="tx1"/>
                </a:solidFill>
              </a:rPr>
              <a:t>Ane – (Modtager genvalg)</a:t>
            </a:r>
          </a:p>
          <a:p>
            <a:r>
              <a:rPr lang="da-DK" sz="4000" b="1" dirty="0">
                <a:solidFill>
                  <a:schemeClr val="tx1"/>
                </a:solidFill>
              </a:rPr>
              <a:t>Mette</a:t>
            </a:r>
          </a:p>
          <a:p>
            <a:r>
              <a:rPr lang="da-DK" sz="4000" b="1" dirty="0">
                <a:solidFill>
                  <a:schemeClr val="tx1"/>
                </a:solidFill>
              </a:rPr>
              <a:t>Louise – (Modtager ikke genvalg)</a:t>
            </a:r>
          </a:p>
          <a:p>
            <a:r>
              <a:rPr lang="da-DK" sz="4000" b="1" dirty="0">
                <a:solidFill>
                  <a:schemeClr val="tx1"/>
                </a:solidFill>
              </a:rPr>
              <a:t>Morten – (Modtager ikke genvalg)</a:t>
            </a:r>
          </a:p>
          <a:p>
            <a:endParaRPr lang="da-DK" dirty="0"/>
          </a:p>
          <a:p>
            <a:endParaRPr lang="da-DK" dirty="0"/>
          </a:p>
        </p:txBody>
      </p:sp>
      <p:pic>
        <p:nvPicPr>
          <p:cNvPr id="4" name="Billede 3">
            <a:extLst>
              <a:ext uri="{FF2B5EF4-FFF2-40B4-BE49-F238E27FC236}">
                <a16:creationId xmlns:a16="http://schemas.microsoft.com/office/drawing/2014/main" xmlns="" id="{92C437A9-05E9-4FFF-8BFA-AA2196142F54}"/>
              </a:ext>
            </a:extLst>
          </p:cNvPr>
          <p:cNvPicPr>
            <a:picLocks noChangeAspect="1"/>
          </p:cNvPicPr>
          <p:nvPr/>
        </p:nvPicPr>
        <p:blipFill>
          <a:blip r:embed="rId3"/>
          <a:stretch>
            <a:fillRect/>
          </a:stretch>
        </p:blipFill>
        <p:spPr>
          <a:xfrm>
            <a:off x="3283927" y="1074586"/>
            <a:ext cx="3450102" cy="1505750"/>
          </a:xfrm>
          <a:prstGeom prst="rect">
            <a:avLst/>
          </a:prstGeom>
        </p:spPr>
      </p:pic>
    </p:spTree>
    <p:extLst>
      <p:ext uri="{BB962C8B-B14F-4D97-AF65-F5344CB8AC3E}">
        <p14:creationId xmlns:p14="http://schemas.microsoft.com/office/powerpoint/2010/main" val="2944421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1210FC3-C55A-41DE-BCAE-3CBCF034B7CC}"/>
              </a:ext>
            </a:extLst>
          </p:cNvPr>
          <p:cNvSpPr>
            <a:spLocks noGrp="1"/>
          </p:cNvSpPr>
          <p:nvPr>
            <p:ph type="title"/>
          </p:nvPr>
        </p:nvSpPr>
        <p:spPr/>
        <p:txBody>
          <a:bodyPr/>
          <a:lstStyle/>
          <a:p>
            <a:r>
              <a:rPr lang="da-DK" dirty="0"/>
              <a:t>Hvad er og laver vi i STFR</a:t>
            </a:r>
          </a:p>
        </p:txBody>
      </p:sp>
      <p:sp>
        <p:nvSpPr>
          <p:cNvPr id="3" name="Pladsholder til indhold 2">
            <a:extLst>
              <a:ext uri="{FF2B5EF4-FFF2-40B4-BE49-F238E27FC236}">
                <a16:creationId xmlns:a16="http://schemas.microsoft.com/office/drawing/2014/main" xmlns="" id="{1725494A-9028-4394-8B57-03714F2334DD}"/>
              </a:ext>
            </a:extLst>
          </p:cNvPr>
          <p:cNvSpPr>
            <a:spLocks noGrp="1"/>
          </p:cNvSpPr>
          <p:nvPr>
            <p:ph idx="1"/>
          </p:nvPr>
        </p:nvSpPr>
        <p:spPr/>
        <p:txBody>
          <a:bodyPr/>
          <a:lstStyle/>
          <a:p>
            <a:endParaRPr lang="da-DK" b="1" dirty="0" smtClean="0">
              <a:solidFill>
                <a:schemeClr val="tx1"/>
              </a:solidFill>
            </a:endParaRPr>
          </a:p>
          <a:p>
            <a:r>
              <a:rPr lang="da-DK" sz="1400" b="1" dirty="0" smtClean="0">
                <a:solidFill>
                  <a:schemeClr val="tx1"/>
                </a:solidFill>
              </a:rPr>
              <a:t>- Alt </a:t>
            </a:r>
            <a:r>
              <a:rPr lang="da-DK" sz="1400" b="1" dirty="0">
                <a:solidFill>
                  <a:schemeClr val="tx1"/>
                </a:solidFill>
              </a:rPr>
              <a:t>det sjove for vores </a:t>
            </a:r>
            <a:r>
              <a:rPr lang="da-DK" sz="1400" b="1" dirty="0" smtClean="0">
                <a:solidFill>
                  <a:schemeClr val="tx1"/>
                </a:solidFill>
              </a:rPr>
              <a:t>børn</a:t>
            </a:r>
            <a:endParaRPr lang="da-DK" sz="1400" b="1" dirty="0">
              <a:solidFill>
                <a:schemeClr val="tx1"/>
              </a:solidFill>
            </a:endParaRPr>
          </a:p>
          <a:p>
            <a:r>
              <a:rPr lang="da-DK" sz="1400" b="1" dirty="0" smtClean="0">
                <a:solidFill>
                  <a:schemeClr val="tx1"/>
                </a:solidFill>
              </a:rPr>
              <a:t>- Bruger </a:t>
            </a:r>
            <a:r>
              <a:rPr lang="da-DK" sz="1400" b="1" dirty="0">
                <a:solidFill>
                  <a:schemeClr val="tx1"/>
                </a:solidFill>
              </a:rPr>
              <a:t>kræfter på at indsamle </a:t>
            </a:r>
            <a:r>
              <a:rPr lang="da-DK" sz="1400" b="1" dirty="0" smtClean="0">
                <a:solidFill>
                  <a:schemeClr val="tx1"/>
                </a:solidFill>
              </a:rPr>
              <a:t>penge</a:t>
            </a:r>
            <a:endParaRPr lang="da-DK" sz="1400" b="1" dirty="0">
              <a:solidFill>
                <a:schemeClr val="tx1"/>
              </a:solidFill>
            </a:endParaRPr>
          </a:p>
          <a:p>
            <a:r>
              <a:rPr lang="da-DK" sz="1400" b="1" dirty="0" smtClean="0">
                <a:solidFill>
                  <a:schemeClr val="tx1"/>
                </a:solidFill>
              </a:rPr>
              <a:t>- </a:t>
            </a:r>
            <a:r>
              <a:rPr lang="da-DK" sz="1400" b="1" dirty="0" err="1" smtClean="0">
                <a:solidFill>
                  <a:schemeClr val="tx1"/>
                </a:solidFill>
              </a:rPr>
              <a:t>Foundssøgning</a:t>
            </a:r>
            <a:r>
              <a:rPr lang="da-DK" sz="1400" b="1" dirty="0" smtClean="0">
                <a:solidFill>
                  <a:schemeClr val="tx1"/>
                </a:solidFill>
              </a:rPr>
              <a:t> </a:t>
            </a:r>
            <a:r>
              <a:rPr lang="da-DK" sz="1400" b="1" dirty="0">
                <a:solidFill>
                  <a:schemeClr val="tx1"/>
                </a:solidFill>
              </a:rPr>
              <a:t>til store som så </a:t>
            </a:r>
            <a:r>
              <a:rPr lang="da-DK" sz="1400" b="1" dirty="0" smtClean="0">
                <a:solidFill>
                  <a:schemeClr val="tx1"/>
                </a:solidFill>
              </a:rPr>
              <a:t>projekter</a:t>
            </a:r>
            <a:endParaRPr lang="da-DK" sz="1400" b="1" dirty="0">
              <a:solidFill>
                <a:schemeClr val="tx1"/>
              </a:solidFill>
            </a:endParaRPr>
          </a:p>
          <a:p>
            <a:r>
              <a:rPr lang="da-DK" sz="1400" b="1" dirty="0" smtClean="0">
                <a:solidFill>
                  <a:schemeClr val="tx1"/>
                </a:solidFill>
              </a:rPr>
              <a:t>- Skolen </a:t>
            </a:r>
            <a:r>
              <a:rPr lang="da-DK" sz="1400" b="1" dirty="0">
                <a:solidFill>
                  <a:schemeClr val="tx1"/>
                </a:solidFill>
              </a:rPr>
              <a:t>– forældre – medlemmer – arbejdende kræfter</a:t>
            </a:r>
          </a:p>
          <a:p>
            <a:endParaRPr lang="da-DK" dirty="0"/>
          </a:p>
          <a:p>
            <a:endParaRPr lang="da-DK" dirty="0"/>
          </a:p>
        </p:txBody>
      </p:sp>
      <p:pic>
        <p:nvPicPr>
          <p:cNvPr id="4" name="Billede 3">
            <a:extLst>
              <a:ext uri="{FF2B5EF4-FFF2-40B4-BE49-F238E27FC236}">
                <a16:creationId xmlns:a16="http://schemas.microsoft.com/office/drawing/2014/main" xmlns="" id="{00F4E4B8-89F9-4EDD-8492-52113C6CAB8B}"/>
              </a:ext>
            </a:extLst>
          </p:cNvPr>
          <p:cNvPicPr>
            <a:picLocks noChangeAspect="1"/>
          </p:cNvPicPr>
          <p:nvPr/>
        </p:nvPicPr>
        <p:blipFill>
          <a:blip r:embed="rId3"/>
          <a:stretch>
            <a:fillRect/>
          </a:stretch>
        </p:blipFill>
        <p:spPr>
          <a:xfrm>
            <a:off x="3853668" y="1059582"/>
            <a:ext cx="2701689" cy="1180160"/>
          </a:xfrm>
          <a:prstGeom prst="rect">
            <a:avLst/>
          </a:prstGeom>
        </p:spPr>
      </p:pic>
    </p:spTree>
    <p:extLst>
      <p:ext uri="{BB962C8B-B14F-4D97-AF65-F5344CB8AC3E}">
        <p14:creationId xmlns:p14="http://schemas.microsoft.com/office/powerpoint/2010/main" val="1274204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5D1F6A1-3EBC-4AFE-AE92-6CA28FBDB980}"/>
              </a:ext>
            </a:extLst>
          </p:cNvPr>
          <p:cNvSpPr>
            <a:spLocks noGrp="1"/>
          </p:cNvSpPr>
          <p:nvPr>
            <p:ph type="title"/>
          </p:nvPr>
        </p:nvSpPr>
        <p:spPr/>
        <p:txBody>
          <a:bodyPr>
            <a:normAutofit fontScale="90000"/>
          </a:bodyPr>
          <a:lstStyle/>
          <a:p>
            <a:r>
              <a:rPr lang="da-DK" sz="2300" dirty="0" smtClean="0"/>
              <a:t>Økonomisk </a:t>
            </a:r>
            <a:r>
              <a:rPr lang="da-DK" sz="2300" dirty="0"/>
              <a:t>oversigt for </a:t>
            </a:r>
            <a:br>
              <a:rPr lang="da-DK" sz="2300" dirty="0"/>
            </a:br>
            <a:r>
              <a:rPr lang="da-DK" sz="2300" dirty="0"/>
              <a:t>STFR pr. d. 03.04.18.</a:t>
            </a:r>
            <a:r>
              <a:rPr lang="da-DK" dirty="0"/>
              <a:t/>
            </a:r>
            <a:br>
              <a:rPr lang="da-DK" dirty="0"/>
            </a:br>
            <a:endParaRPr lang="da-DK" dirty="0"/>
          </a:p>
        </p:txBody>
      </p:sp>
      <p:graphicFrame>
        <p:nvGraphicFramePr>
          <p:cNvPr id="9" name="Pladsholder til indhold 8">
            <a:extLst>
              <a:ext uri="{FF2B5EF4-FFF2-40B4-BE49-F238E27FC236}">
                <a16:creationId xmlns:a16="http://schemas.microsoft.com/office/drawing/2014/main" xmlns="" id="{71B7F42F-7C35-4469-808A-CADCF84F09EB}"/>
              </a:ext>
            </a:extLst>
          </p:cNvPr>
          <p:cNvGraphicFramePr>
            <a:graphicFrameLocks noGrp="1"/>
          </p:cNvGraphicFramePr>
          <p:nvPr>
            <p:ph idx="1"/>
            <p:extLst>
              <p:ext uri="{D42A27DB-BD31-4B8C-83A1-F6EECF244321}">
                <p14:modId xmlns:p14="http://schemas.microsoft.com/office/powerpoint/2010/main" val="1839624699"/>
              </p:ext>
            </p:extLst>
          </p:nvPr>
        </p:nvGraphicFramePr>
        <p:xfrm>
          <a:off x="883062" y="1609250"/>
          <a:ext cx="4744303" cy="2743200"/>
        </p:xfrm>
        <a:graphic>
          <a:graphicData uri="http://schemas.openxmlformats.org/drawingml/2006/table">
            <a:tbl>
              <a:tblPr firstRow="1" firstCol="1" bandRow="1">
                <a:tableStyleId>{5C22544A-7EE6-4342-B048-85BDC9FD1C3A}</a:tableStyleId>
              </a:tblPr>
              <a:tblGrid>
                <a:gridCol w="659513">
                  <a:extLst>
                    <a:ext uri="{9D8B030D-6E8A-4147-A177-3AD203B41FA5}">
                      <a16:colId xmlns:a16="http://schemas.microsoft.com/office/drawing/2014/main" xmlns="" val="2961796262"/>
                    </a:ext>
                  </a:extLst>
                </a:gridCol>
                <a:gridCol w="1688812">
                  <a:extLst>
                    <a:ext uri="{9D8B030D-6E8A-4147-A177-3AD203B41FA5}">
                      <a16:colId xmlns:a16="http://schemas.microsoft.com/office/drawing/2014/main" xmlns="" val="21713787"/>
                    </a:ext>
                  </a:extLst>
                </a:gridCol>
                <a:gridCol w="742906">
                  <a:extLst>
                    <a:ext uri="{9D8B030D-6E8A-4147-A177-3AD203B41FA5}">
                      <a16:colId xmlns:a16="http://schemas.microsoft.com/office/drawing/2014/main" xmlns="" val="1233787841"/>
                    </a:ext>
                  </a:extLst>
                </a:gridCol>
                <a:gridCol w="845359">
                  <a:extLst>
                    <a:ext uri="{9D8B030D-6E8A-4147-A177-3AD203B41FA5}">
                      <a16:colId xmlns:a16="http://schemas.microsoft.com/office/drawing/2014/main" xmlns="" val="2644196352"/>
                    </a:ext>
                  </a:extLst>
                </a:gridCol>
                <a:gridCol w="807713">
                  <a:extLst>
                    <a:ext uri="{9D8B030D-6E8A-4147-A177-3AD203B41FA5}">
                      <a16:colId xmlns:a16="http://schemas.microsoft.com/office/drawing/2014/main" xmlns="" val="4255856865"/>
                    </a:ext>
                  </a:extLst>
                </a:gridCol>
              </a:tblGrid>
              <a:tr h="274320">
                <a:tc>
                  <a:txBody>
                    <a:bodyPr/>
                    <a:lstStyle/>
                    <a:p>
                      <a:pPr>
                        <a:spcAft>
                          <a:spcPts val="0"/>
                        </a:spcAft>
                        <a:tabLst>
                          <a:tab pos="1075055" algn="l"/>
                        </a:tabLst>
                      </a:pPr>
                      <a:r>
                        <a:rPr lang="da-DK" sz="900" dirty="0">
                          <a:effectLst/>
                        </a:rPr>
                        <a:t>Antal:</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tc>
                  <a:txBody>
                    <a:bodyPr/>
                    <a:lstStyle/>
                    <a:p>
                      <a:pPr>
                        <a:spcAft>
                          <a:spcPts val="0"/>
                        </a:spcAft>
                        <a:tabLst>
                          <a:tab pos="1075055" algn="l"/>
                        </a:tabLst>
                      </a:pPr>
                      <a:r>
                        <a:rPr lang="da-DK" sz="900" dirty="0">
                          <a:effectLst/>
                        </a:rPr>
                        <a:t>Tekst:</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tc>
                  <a:txBody>
                    <a:bodyPr/>
                    <a:lstStyle/>
                    <a:p>
                      <a:pPr>
                        <a:spcAft>
                          <a:spcPts val="0"/>
                        </a:spcAft>
                        <a:tabLst>
                          <a:tab pos="1075055" algn="l"/>
                        </a:tabLst>
                      </a:pPr>
                      <a:r>
                        <a:rPr lang="da-DK" sz="900" dirty="0">
                          <a:effectLst/>
                        </a:rPr>
                        <a:t>Beløb (+/-):</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tc>
                  <a:txBody>
                    <a:bodyPr/>
                    <a:lstStyle/>
                    <a:p>
                      <a:pPr>
                        <a:spcAft>
                          <a:spcPts val="0"/>
                        </a:spcAft>
                        <a:tabLst>
                          <a:tab pos="1075055" algn="l"/>
                        </a:tabLst>
                      </a:pPr>
                      <a:r>
                        <a:rPr lang="da-DK" sz="900" dirty="0">
                          <a:effectLst/>
                        </a:rPr>
                        <a:t>Sub:</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tc>
                  <a:txBody>
                    <a:bodyPr/>
                    <a:lstStyle/>
                    <a:p>
                      <a:pPr>
                        <a:spcAft>
                          <a:spcPts val="0"/>
                        </a:spcAft>
                        <a:tabLst>
                          <a:tab pos="1075055" algn="l"/>
                        </a:tabLst>
                      </a:pPr>
                      <a:r>
                        <a:rPr lang="da-DK" sz="900" dirty="0">
                          <a:effectLst/>
                        </a:rPr>
                        <a:t>Saldo:</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extLst>
                  <a:ext uri="{0D108BD9-81ED-4DB2-BD59-A6C34878D82A}">
                    <a16:rowId xmlns:a16="http://schemas.microsoft.com/office/drawing/2014/main" xmlns="" val="746012452"/>
                  </a:ext>
                </a:extLst>
              </a:tr>
              <a:tr h="274320">
                <a:tc>
                  <a:txBody>
                    <a:bodyPr/>
                    <a:lstStyle/>
                    <a:p>
                      <a:pPr>
                        <a:spcAft>
                          <a:spcPts val="0"/>
                        </a:spcAft>
                        <a:tabLst>
                          <a:tab pos="1075055" algn="l"/>
                        </a:tabLst>
                      </a:pPr>
                      <a:r>
                        <a:rPr lang="da-DK" sz="900" dirty="0">
                          <a:effectLst/>
                        </a:rPr>
                        <a:t> </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tc>
                  <a:txBody>
                    <a:bodyPr/>
                    <a:lstStyle/>
                    <a:p>
                      <a:pPr>
                        <a:spcAft>
                          <a:spcPts val="0"/>
                        </a:spcAft>
                        <a:tabLst>
                          <a:tab pos="1075055" algn="l"/>
                        </a:tabLst>
                      </a:pPr>
                      <a:r>
                        <a:rPr lang="da-DK" sz="900" dirty="0">
                          <a:effectLst/>
                        </a:rPr>
                        <a:t> </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tc>
                  <a:txBody>
                    <a:bodyPr/>
                    <a:lstStyle/>
                    <a:p>
                      <a:pPr>
                        <a:spcAft>
                          <a:spcPts val="0"/>
                        </a:spcAft>
                        <a:tabLst>
                          <a:tab pos="1075055" algn="l"/>
                        </a:tabLst>
                      </a:pPr>
                      <a:r>
                        <a:rPr lang="da-DK" sz="900" dirty="0">
                          <a:effectLst/>
                        </a:rPr>
                        <a:t> </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tc>
                  <a:txBody>
                    <a:bodyPr/>
                    <a:lstStyle/>
                    <a:p>
                      <a:pPr>
                        <a:spcAft>
                          <a:spcPts val="0"/>
                        </a:spcAft>
                        <a:tabLst>
                          <a:tab pos="1075055" algn="l"/>
                        </a:tabLst>
                      </a:pPr>
                      <a:r>
                        <a:rPr lang="da-DK" sz="900" dirty="0">
                          <a:effectLst/>
                        </a:rPr>
                        <a:t> </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tc>
                  <a:txBody>
                    <a:bodyPr/>
                    <a:lstStyle/>
                    <a:p>
                      <a:pPr>
                        <a:spcAft>
                          <a:spcPts val="0"/>
                        </a:spcAft>
                        <a:tabLst>
                          <a:tab pos="1075055" algn="l"/>
                        </a:tabLst>
                      </a:pPr>
                      <a:r>
                        <a:rPr lang="da-DK" sz="900" dirty="0">
                          <a:effectLst/>
                        </a:rPr>
                        <a:t> </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extLst>
                  <a:ext uri="{0D108BD9-81ED-4DB2-BD59-A6C34878D82A}">
                    <a16:rowId xmlns:a16="http://schemas.microsoft.com/office/drawing/2014/main" xmlns="" val="263849682"/>
                  </a:ext>
                </a:extLst>
              </a:tr>
              <a:tr h="274320">
                <a:tc>
                  <a:txBody>
                    <a:bodyPr/>
                    <a:lstStyle/>
                    <a:p>
                      <a:pPr>
                        <a:spcAft>
                          <a:spcPts val="0"/>
                        </a:spcAft>
                        <a:tabLst>
                          <a:tab pos="1075055" algn="l"/>
                        </a:tabLst>
                      </a:pPr>
                      <a:r>
                        <a:rPr lang="da-DK" sz="900" dirty="0">
                          <a:effectLst/>
                        </a:rPr>
                        <a:t> </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tc>
                  <a:txBody>
                    <a:bodyPr/>
                    <a:lstStyle/>
                    <a:p>
                      <a:pPr>
                        <a:spcAft>
                          <a:spcPts val="0"/>
                        </a:spcAft>
                        <a:tabLst>
                          <a:tab pos="1075055" algn="l"/>
                        </a:tabLst>
                      </a:pPr>
                      <a:r>
                        <a:rPr lang="da-DK" sz="900" dirty="0">
                          <a:effectLst/>
                        </a:rPr>
                        <a:t>Indtægter:</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tc>
                  <a:txBody>
                    <a:bodyPr/>
                    <a:lstStyle/>
                    <a:p>
                      <a:pPr algn="r">
                        <a:spcAft>
                          <a:spcPts val="0"/>
                        </a:spcAft>
                        <a:tabLst>
                          <a:tab pos="1075055" algn="l"/>
                        </a:tabLst>
                      </a:pPr>
                      <a:r>
                        <a:rPr lang="da-DK" sz="900" dirty="0">
                          <a:effectLst/>
                        </a:rPr>
                        <a:t> </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tc>
                  <a:txBody>
                    <a:bodyPr/>
                    <a:lstStyle/>
                    <a:p>
                      <a:pPr algn="r">
                        <a:spcAft>
                          <a:spcPts val="0"/>
                        </a:spcAft>
                        <a:tabLst>
                          <a:tab pos="1075055" algn="l"/>
                        </a:tabLst>
                      </a:pPr>
                      <a:r>
                        <a:rPr lang="da-DK" sz="900" dirty="0">
                          <a:effectLst/>
                        </a:rPr>
                        <a:t> </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tc>
                  <a:txBody>
                    <a:bodyPr/>
                    <a:lstStyle/>
                    <a:p>
                      <a:pPr algn="r">
                        <a:spcAft>
                          <a:spcPts val="0"/>
                        </a:spcAft>
                        <a:tabLst>
                          <a:tab pos="1075055" algn="l"/>
                        </a:tabLst>
                      </a:pPr>
                      <a:r>
                        <a:rPr lang="da-DK" sz="900" dirty="0">
                          <a:effectLst/>
                        </a:rPr>
                        <a:t> </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extLst>
                  <a:ext uri="{0D108BD9-81ED-4DB2-BD59-A6C34878D82A}">
                    <a16:rowId xmlns:a16="http://schemas.microsoft.com/office/drawing/2014/main" xmlns="" val="3674924822"/>
                  </a:ext>
                </a:extLst>
              </a:tr>
              <a:tr h="274320">
                <a:tc>
                  <a:txBody>
                    <a:bodyPr/>
                    <a:lstStyle/>
                    <a:p>
                      <a:pPr>
                        <a:spcAft>
                          <a:spcPts val="0"/>
                        </a:spcAft>
                        <a:tabLst>
                          <a:tab pos="1075055" algn="l"/>
                        </a:tabLst>
                      </a:pPr>
                      <a:r>
                        <a:rPr lang="da-DK" sz="900" dirty="0">
                          <a:effectLst/>
                        </a:rPr>
                        <a:t>22 stk.</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tc>
                  <a:txBody>
                    <a:bodyPr/>
                    <a:lstStyle/>
                    <a:p>
                      <a:pPr>
                        <a:spcAft>
                          <a:spcPts val="0"/>
                        </a:spcAft>
                        <a:tabLst>
                          <a:tab pos="1075055" algn="l"/>
                        </a:tabLst>
                      </a:pPr>
                      <a:r>
                        <a:rPr lang="da-DK" sz="900" dirty="0">
                          <a:effectLst/>
                        </a:rPr>
                        <a:t>Medlemskab basis</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tc>
                  <a:txBody>
                    <a:bodyPr/>
                    <a:lstStyle/>
                    <a:p>
                      <a:pPr algn="r">
                        <a:spcAft>
                          <a:spcPts val="0"/>
                        </a:spcAft>
                        <a:tabLst>
                          <a:tab pos="1075055" algn="l"/>
                        </a:tabLst>
                      </a:pPr>
                      <a:r>
                        <a:rPr lang="da-DK" sz="900" dirty="0">
                          <a:effectLst/>
                        </a:rPr>
                        <a:t>2.200,00</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tc>
                  <a:txBody>
                    <a:bodyPr/>
                    <a:lstStyle/>
                    <a:p>
                      <a:pPr algn="r">
                        <a:spcAft>
                          <a:spcPts val="0"/>
                        </a:spcAft>
                        <a:tabLst>
                          <a:tab pos="1075055" algn="l"/>
                        </a:tabLst>
                      </a:pPr>
                      <a:r>
                        <a:rPr lang="da-DK" sz="900" dirty="0">
                          <a:effectLst/>
                        </a:rPr>
                        <a:t> </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tc>
                  <a:txBody>
                    <a:bodyPr/>
                    <a:lstStyle/>
                    <a:p>
                      <a:pPr algn="r">
                        <a:spcAft>
                          <a:spcPts val="0"/>
                        </a:spcAft>
                        <a:tabLst>
                          <a:tab pos="1075055" algn="l"/>
                        </a:tabLst>
                      </a:pPr>
                      <a:r>
                        <a:rPr lang="da-DK" sz="900" dirty="0">
                          <a:effectLst/>
                        </a:rPr>
                        <a:t> </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extLst>
                  <a:ext uri="{0D108BD9-81ED-4DB2-BD59-A6C34878D82A}">
                    <a16:rowId xmlns:a16="http://schemas.microsoft.com/office/drawing/2014/main" xmlns="" val="741622891"/>
                  </a:ext>
                </a:extLst>
              </a:tr>
              <a:tr h="274320">
                <a:tc>
                  <a:txBody>
                    <a:bodyPr/>
                    <a:lstStyle/>
                    <a:p>
                      <a:pPr>
                        <a:spcAft>
                          <a:spcPts val="0"/>
                        </a:spcAft>
                        <a:tabLst>
                          <a:tab pos="1075055" algn="l"/>
                        </a:tabLst>
                      </a:pPr>
                      <a:r>
                        <a:rPr lang="da-DK" sz="900" dirty="0">
                          <a:effectLst/>
                        </a:rPr>
                        <a:t>35 stk.</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tc>
                  <a:txBody>
                    <a:bodyPr/>
                    <a:lstStyle/>
                    <a:p>
                      <a:pPr>
                        <a:spcAft>
                          <a:spcPts val="0"/>
                        </a:spcAft>
                        <a:tabLst>
                          <a:tab pos="1075055" algn="l"/>
                        </a:tabLst>
                      </a:pPr>
                      <a:r>
                        <a:rPr lang="da-DK" sz="900" dirty="0">
                          <a:effectLst/>
                        </a:rPr>
                        <a:t>Medlemskab fleksibel</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tc>
                  <a:txBody>
                    <a:bodyPr/>
                    <a:lstStyle/>
                    <a:p>
                      <a:pPr algn="r">
                        <a:spcAft>
                          <a:spcPts val="0"/>
                        </a:spcAft>
                        <a:tabLst>
                          <a:tab pos="1075055" algn="l"/>
                        </a:tabLst>
                      </a:pPr>
                      <a:r>
                        <a:rPr lang="da-DK" sz="900" dirty="0">
                          <a:effectLst/>
                        </a:rPr>
                        <a:t>13.905,00</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tc>
                  <a:txBody>
                    <a:bodyPr/>
                    <a:lstStyle/>
                    <a:p>
                      <a:pPr algn="r">
                        <a:spcAft>
                          <a:spcPts val="0"/>
                        </a:spcAft>
                        <a:tabLst>
                          <a:tab pos="1075055" algn="l"/>
                        </a:tabLst>
                      </a:pPr>
                      <a:r>
                        <a:rPr lang="da-DK" sz="900" dirty="0">
                          <a:effectLst/>
                        </a:rPr>
                        <a:t> </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tc>
                  <a:txBody>
                    <a:bodyPr/>
                    <a:lstStyle/>
                    <a:p>
                      <a:pPr algn="r">
                        <a:spcAft>
                          <a:spcPts val="0"/>
                        </a:spcAft>
                        <a:tabLst>
                          <a:tab pos="1075055" algn="l"/>
                        </a:tabLst>
                      </a:pPr>
                      <a:r>
                        <a:rPr lang="da-DK" sz="900" dirty="0">
                          <a:effectLst/>
                        </a:rPr>
                        <a:t> </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extLst>
                  <a:ext uri="{0D108BD9-81ED-4DB2-BD59-A6C34878D82A}">
                    <a16:rowId xmlns:a16="http://schemas.microsoft.com/office/drawing/2014/main" xmlns="" val="56333186"/>
                  </a:ext>
                </a:extLst>
              </a:tr>
              <a:tr h="274320">
                <a:tc>
                  <a:txBody>
                    <a:bodyPr/>
                    <a:lstStyle/>
                    <a:p>
                      <a:pPr>
                        <a:spcAft>
                          <a:spcPts val="0"/>
                        </a:spcAft>
                        <a:tabLst>
                          <a:tab pos="1075055" algn="l"/>
                        </a:tabLst>
                      </a:pPr>
                      <a:r>
                        <a:rPr lang="da-DK" sz="900" dirty="0">
                          <a:effectLst/>
                        </a:rPr>
                        <a:t>0</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tc>
                  <a:txBody>
                    <a:bodyPr/>
                    <a:lstStyle/>
                    <a:p>
                      <a:pPr>
                        <a:spcAft>
                          <a:spcPts val="0"/>
                        </a:spcAft>
                        <a:tabLst>
                          <a:tab pos="1075055" algn="l"/>
                        </a:tabLst>
                      </a:pPr>
                      <a:r>
                        <a:rPr lang="da-DK" sz="900" dirty="0">
                          <a:effectLst/>
                        </a:rPr>
                        <a:t>Medlemskab sponsorat</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tc>
                  <a:txBody>
                    <a:bodyPr/>
                    <a:lstStyle/>
                    <a:p>
                      <a:pPr algn="r">
                        <a:spcAft>
                          <a:spcPts val="0"/>
                        </a:spcAft>
                        <a:tabLst>
                          <a:tab pos="1075055" algn="l"/>
                        </a:tabLst>
                      </a:pPr>
                      <a:r>
                        <a:rPr lang="da-DK" sz="900" dirty="0">
                          <a:effectLst/>
                        </a:rPr>
                        <a:t>0,00</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tc>
                  <a:txBody>
                    <a:bodyPr/>
                    <a:lstStyle/>
                    <a:p>
                      <a:pPr algn="r">
                        <a:spcAft>
                          <a:spcPts val="0"/>
                        </a:spcAft>
                        <a:tabLst>
                          <a:tab pos="1075055" algn="l"/>
                        </a:tabLst>
                      </a:pPr>
                      <a:r>
                        <a:rPr lang="da-DK" sz="900" dirty="0">
                          <a:effectLst/>
                        </a:rPr>
                        <a:t>16.105,00</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tc>
                  <a:txBody>
                    <a:bodyPr/>
                    <a:lstStyle/>
                    <a:p>
                      <a:pPr algn="r">
                        <a:spcAft>
                          <a:spcPts val="0"/>
                        </a:spcAft>
                        <a:tabLst>
                          <a:tab pos="1075055" algn="l"/>
                        </a:tabLst>
                      </a:pPr>
                      <a:r>
                        <a:rPr lang="da-DK" sz="900" dirty="0">
                          <a:effectLst/>
                        </a:rPr>
                        <a:t> </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extLst>
                  <a:ext uri="{0D108BD9-81ED-4DB2-BD59-A6C34878D82A}">
                    <a16:rowId xmlns:a16="http://schemas.microsoft.com/office/drawing/2014/main" xmlns="" val="3314288066"/>
                  </a:ext>
                </a:extLst>
              </a:tr>
              <a:tr h="274320">
                <a:tc>
                  <a:txBody>
                    <a:bodyPr/>
                    <a:lstStyle/>
                    <a:p>
                      <a:pPr>
                        <a:spcAft>
                          <a:spcPts val="0"/>
                        </a:spcAft>
                        <a:tabLst>
                          <a:tab pos="1075055" algn="l"/>
                        </a:tabLst>
                      </a:pPr>
                      <a:r>
                        <a:rPr lang="da-DK" sz="900" dirty="0">
                          <a:effectLst/>
                        </a:rPr>
                        <a:t> </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tc>
                  <a:txBody>
                    <a:bodyPr/>
                    <a:lstStyle/>
                    <a:p>
                      <a:pPr>
                        <a:spcAft>
                          <a:spcPts val="0"/>
                        </a:spcAft>
                        <a:tabLst>
                          <a:tab pos="1075055" algn="l"/>
                        </a:tabLst>
                      </a:pPr>
                      <a:r>
                        <a:rPr lang="da-DK" sz="900" dirty="0">
                          <a:effectLst/>
                        </a:rPr>
                        <a:t> </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tc>
                  <a:txBody>
                    <a:bodyPr/>
                    <a:lstStyle/>
                    <a:p>
                      <a:pPr algn="r">
                        <a:spcAft>
                          <a:spcPts val="0"/>
                        </a:spcAft>
                        <a:tabLst>
                          <a:tab pos="1075055" algn="l"/>
                        </a:tabLst>
                      </a:pPr>
                      <a:r>
                        <a:rPr lang="da-DK" sz="900" dirty="0">
                          <a:effectLst/>
                        </a:rPr>
                        <a:t> </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tc>
                  <a:txBody>
                    <a:bodyPr/>
                    <a:lstStyle/>
                    <a:p>
                      <a:pPr algn="r">
                        <a:spcAft>
                          <a:spcPts val="0"/>
                        </a:spcAft>
                        <a:tabLst>
                          <a:tab pos="1075055" algn="l"/>
                        </a:tabLst>
                      </a:pPr>
                      <a:r>
                        <a:rPr lang="da-DK" sz="900" dirty="0">
                          <a:effectLst/>
                        </a:rPr>
                        <a:t> </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tc>
                  <a:txBody>
                    <a:bodyPr/>
                    <a:lstStyle/>
                    <a:p>
                      <a:pPr algn="r">
                        <a:spcAft>
                          <a:spcPts val="0"/>
                        </a:spcAft>
                        <a:tabLst>
                          <a:tab pos="1075055" algn="l"/>
                        </a:tabLst>
                      </a:pPr>
                      <a:r>
                        <a:rPr lang="da-DK" sz="900" dirty="0">
                          <a:effectLst/>
                        </a:rPr>
                        <a:t> </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extLst>
                  <a:ext uri="{0D108BD9-81ED-4DB2-BD59-A6C34878D82A}">
                    <a16:rowId xmlns:a16="http://schemas.microsoft.com/office/drawing/2014/main" xmlns="" val="3518949748"/>
                  </a:ext>
                </a:extLst>
              </a:tr>
              <a:tr h="274320">
                <a:tc>
                  <a:txBody>
                    <a:bodyPr/>
                    <a:lstStyle/>
                    <a:p>
                      <a:pPr>
                        <a:spcAft>
                          <a:spcPts val="0"/>
                        </a:spcAft>
                        <a:tabLst>
                          <a:tab pos="1075055" algn="l"/>
                        </a:tabLst>
                      </a:pPr>
                      <a:r>
                        <a:rPr lang="da-DK" sz="900" dirty="0">
                          <a:effectLst/>
                        </a:rPr>
                        <a:t> </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tc>
                  <a:txBody>
                    <a:bodyPr/>
                    <a:lstStyle/>
                    <a:p>
                      <a:pPr>
                        <a:spcAft>
                          <a:spcPts val="0"/>
                        </a:spcAft>
                        <a:tabLst>
                          <a:tab pos="1075055" algn="l"/>
                        </a:tabLst>
                      </a:pPr>
                      <a:r>
                        <a:rPr lang="da-DK" sz="900" dirty="0">
                          <a:effectLst/>
                        </a:rPr>
                        <a:t>Udgifter:</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tc>
                  <a:txBody>
                    <a:bodyPr/>
                    <a:lstStyle/>
                    <a:p>
                      <a:pPr algn="r">
                        <a:spcAft>
                          <a:spcPts val="0"/>
                        </a:spcAft>
                        <a:tabLst>
                          <a:tab pos="1075055" algn="l"/>
                        </a:tabLst>
                      </a:pPr>
                      <a:r>
                        <a:rPr lang="da-DK" sz="900" dirty="0">
                          <a:effectLst/>
                        </a:rPr>
                        <a:t> </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tc>
                  <a:txBody>
                    <a:bodyPr/>
                    <a:lstStyle/>
                    <a:p>
                      <a:pPr algn="r">
                        <a:spcAft>
                          <a:spcPts val="0"/>
                        </a:spcAft>
                        <a:tabLst>
                          <a:tab pos="1075055" algn="l"/>
                        </a:tabLst>
                      </a:pPr>
                      <a:r>
                        <a:rPr lang="da-DK" sz="900" dirty="0">
                          <a:effectLst/>
                        </a:rPr>
                        <a:t> </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tc>
                  <a:txBody>
                    <a:bodyPr/>
                    <a:lstStyle/>
                    <a:p>
                      <a:pPr algn="r">
                        <a:spcAft>
                          <a:spcPts val="0"/>
                        </a:spcAft>
                        <a:tabLst>
                          <a:tab pos="1075055" algn="l"/>
                        </a:tabLst>
                      </a:pPr>
                      <a:r>
                        <a:rPr lang="da-DK" sz="900" dirty="0">
                          <a:effectLst/>
                        </a:rPr>
                        <a:t> </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extLst>
                  <a:ext uri="{0D108BD9-81ED-4DB2-BD59-A6C34878D82A}">
                    <a16:rowId xmlns:a16="http://schemas.microsoft.com/office/drawing/2014/main" xmlns="" val="2249831997"/>
                  </a:ext>
                </a:extLst>
              </a:tr>
              <a:tr h="274320">
                <a:tc>
                  <a:txBody>
                    <a:bodyPr/>
                    <a:lstStyle/>
                    <a:p>
                      <a:pPr>
                        <a:spcAft>
                          <a:spcPts val="0"/>
                        </a:spcAft>
                        <a:tabLst>
                          <a:tab pos="1075055" algn="l"/>
                        </a:tabLst>
                      </a:pPr>
                      <a:r>
                        <a:rPr lang="da-DK" sz="900" dirty="0">
                          <a:effectLst/>
                        </a:rPr>
                        <a:t>1</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tc>
                  <a:txBody>
                    <a:bodyPr/>
                    <a:lstStyle/>
                    <a:p>
                      <a:pPr>
                        <a:spcAft>
                          <a:spcPts val="0"/>
                        </a:spcAft>
                        <a:tabLst>
                          <a:tab pos="1075055" algn="l"/>
                        </a:tabLst>
                      </a:pPr>
                      <a:r>
                        <a:rPr lang="da-DK" sz="900" dirty="0">
                          <a:effectLst/>
                        </a:rPr>
                        <a:t>Årsudskrift</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tc>
                  <a:txBody>
                    <a:bodyPr/>
                    <a:lstStyle/>
                    <a:p>
                      <a:pPr algn="r">
                        <a:spcAft>
                          <a:spcPts val="0"/>
                        </a:spcAft>
                        <a:tabLst>
                          <a:tab pos="1075055" algn="l"/>
                        </a:tabLst>
                      </a:pPr>
                      <a:r>
                        <a:rPr lang="da-DK" sz="900" dirty="0">
                          <a:effectLst/>
                        </a:rPr>
                        <a:t>-15,00</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tc>
                  <a:txBody>
                    <a:bodyPr/>
                    <a:lstStyle/>
                    <a:p>
                      <a:pPr algn="r">
                        <a:spcAft>
                          <a:spcPts val="0"/>
                        </a:spcAft>
                        <a:tabLst>
                          <a:tab pos="1075055" algn="l"/>
                        </a:tabLst>
                      </a:pPr>
                      <a:r>
                        <a:rPr lang="da-DK" sz="900" dirty="0">
                          <a:effectLst/>
                        </a:rPr>
                        <a:t>-15,00</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tc>
                  <a:txBody>
                    <a:bodyPr/>
                    <a:lstStyle/>
                    <a:p>
                      <a:pPr algn="r">
                        <a:spcAft>
                          <a:spcPts val="0"/>
                        </a:spcAft>
                        <a:tabLst>
                          <a:tab pos="1075055" algn="l"/>
                        </a:tabLst>
                      </a:pPr>
                      <a:r>
                        <a:rPr lang="da-DK" sz="900" dirty="0">
                          <a:effectLst/>
                        </a:rPr>
                        <a:t>16.090,00</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extLst>
                  <a:ext uri="{0D108BD9-81ED-4DB2-BD59-A6C34878D82A}">
                    <a16:rowId xmlns:a16="http://schemas.microsoft.com/office/drawing/2014/main" xmlns="" val="2778796159"/>
                  </a:ext>
                </a:extLst>
              </a:tr>
              <a:tr h="274320">
                <a:tc>
                  <a:txBody>
                    <a:bodyPr/>
                    <a:lstStyle/>
                    <a:p>
                      <a:pPr>
                        <a:spcAft>
                          <a:spcPts val="0"/>
                        </a:spcAft>
                        <a:tabLst>
                          <a:tab pos="1075055" algn="l"/>
                        </a:tabLst>
                      </a:pPr>
                      <a:r>
                        <a:rPr lang="da-DK" sz="900" dirty="0">
                          <a:effectLst/>
                        </a:rPr>
                        <a:t> </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tc>
                  <a:txBody>
                    <a:bodyPr/>
                    <a:lstStyle/>
                    <a:p>
                      <a:pPr>
                        <a:spcAft>
                          <a:spcPts val="0"/>
                        </a:spcAft>
                        <a:tabLst>
                          <a:tab pos="1075055" algn="l"/>
                        </a:tabLst>
                      </a:pPr>
                      <a:r>
                        <a:rPr lang="da-DK" sz="900" dirty="0">
                          <a:effectLst/>
                        </a:rPr>
                        <a:t> </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tc>
                  <a:txBody>
                    <a:bodyPr/>
                    <a:lstStyle/>
                    <a:p>
                      <a:pPr algn="r">
                        <a:spcAft>
                          <a:spcPts val="0"/>
                        </a:spcAft>
                        <a:tabLst>
                          <a:tab pos="1075055" algn="l"/>
                        </a:tabLst>
                      </a:pPr>
                      <a:r>
                        <a:rPr lang="da-DK" sz="900" dirty="0">
                          <a:effectLst/>
                        </a:rPr>
                        <a:t> </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tc>
                  <a:txBody>
                    <a:bodyPr/>
                    <a:lstStyle/>
                    <a:p>
                      <a:pPr algn="r">
                        <a:spcAft>
                          <a:spcPts val="0"/>
                        </a:spcAft>
                        <a:tabLst>
                          <a:tab pos="1075055" algn="l"/>
                        </a:tabLst>
                      </a:pPr>
                      <a:r>
                        <a:rPr lang="da-DK" sz="900" dirty="0">
                          <a:effectLst/>
                        </a:rPr>
                        <a:t> </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tc>
                  <a:txBody>
                    <a:bodyPr/>
                    <a:lstStyle/>
                    <a:p>
                      <a:pPr algn="r">
                        <a:spcAft>
                          <a:spcPts val="0"/>
                        </a:spcAft>
                        <a:tabLst>
                          <a:tab pos="1075055" algn="l"/>
                        </a:tabLst>
                      </a:pPr>
                      <a:r>
                        <a:rPr lang="da-DK" sz="900" dirty="0">
                          <a:effectLst/>
                        </a:rPr>
                        <a:t> </a:t>
                      </a:r>
                      <a:endParaRPr lang="da-DK" sz="900" dirty="0">
                        <a:effectLst/>
                        <a:latin typeface="Cambria" panose="02040503050406030204" pitchFamily="18" charset="0"/>
                        <a:ea typeface="MS Mincho" panose="02020609040205080304" pitchFamily="49" charset="-128"/>
                        <a:cs typeface="Times New Roman" panose="02020603050405020304" pitchFamily="18" charset="0"/>
                      </a:endParaRPr>
                    </a:p>
                  </a:txBody>
                  <a:tcPr marL="38576" marR="38576" marT="0" marB="0"/>
                </a:tc>
                <a:extLst>
                  <a:ext uri="{0D108BD9-81ED-4DB2-BD59-A6C34878D82A}">
                    <a16:rowId xmlns:a16="http://schemas.microsoft.com/office/drawing/2014/main" xmlns="" val="4121946917"/>
                  </a:ext>
                </a:extLst>
              </a:tr>
            </a:tbl>
          </a:graphicData>
        </a:graphic>
      </p:graphicFrame>
      <p:pic>
        <p:nvPicPr>
          <p:cNvPr id="11" name="Billede 10">
            <a:extLst>
              <a:ext uri="{FF2B5EF4-FFF2-40B4-BE49-F238E27FC236}">
                <a16:creationId xmlns:a16="http://schemas.microsoft.com/office/drawing/2014/main" xmlns="" id="{F2153D90-257D-4945-BA54-2A1651A6D925}"/>
              </a:ext>
            </a:extLst>
          </p:cNvPr>
          <p:cNvPicPr>
            <a:picLocks noChangeAspect="1"/>
          </p:cNvPicPr>
          <p:nvPr/>
        </p:nvPicPr>
        <p:blipFill>
          <a:blip r:embed="rId3"/>
          <a:stretch>
            <a:fillRect/>
          </a:stretch>
        </p:blipFill>
        <p:spPr>
          <a:xfrm>
            <a:off x="4457050" y="273844"/>
            <a:ext cx="2340629" cy="1022441"/>
          </a:xfrm>
          <a:prstGeom prst="rect">
            <a:avLst/>
          </a:prstGeom>
        </p:spPr>
      </p:pic>
    </p:spTree>
    <p:extLst>
      <p:ext uri="{BB962C8B-B14F-4D97-AF65-F5344CB8AC3E}">
        <p14:creationId xmlns:p14="http://schemas.microsoft.com/office/powerpoint/2010/main" val="2185341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256F289-7D1B-4B60-80DC-3B9BD33A920C}"/>
              </a:ext>
            </a:extLst>
          </p:cNvPr>
          <p:cNvSpPr>
            <a:spLocks noGrp="1"/>
          </p:cNvSpPr>
          <p:nvPr>
            <p:ph type="title"/>
          </p:nvPr>
        </p:nvSpPr>
        <p:spPr>
          <a:xfrm>
            <a:off x="560940" y="3643209"/>
            <a:ext cx="5915025" cy="994172"/>
          </a:xfrm>
        </p:spPr>
        <p:txBody>
          <a:bodyPr>
            <a:normAutofit/>
          </a:bodyPr>
          <a:lstStyle/>
          <a:p>
            <a:pPr algn="ctr"/>
            <a:r>
              <a:rPr lang="da-DK" sz="2300" dirty="0"/>
              <a:t>Kontingent opkræves pr. 1 September</a:t>
            </a:r>
          </a:p>
        </p:txBody>
      </p:sp>
      <p:pic>
        <p:nvPicPr>
          <p:cNvPr id="4" name="Pladsholder til indhold 3">
            <a:extLst>
              <a:ext uri="{FF2B5EF4-FFF2-40B4-BE49-F238E27FC236}">
                <a16:creationId xmlns:a16="http://schemas.microsoft.com/office/drawing/2014/main" xmlns="" id="{71F7B9C9-55EE-4995-B48C-E2DD188F80A7}"/>
              </a:ext>
            </a:extLst>
          </p:cNvPr>
          <p:cNvPicPr>
            <a:picLocks noGrp="1" noChangeAspect="1"/>
          </p:cNvPicPr>
          <p:nvPr>
            <p:ph idx="1"/>
          </p:nvPr>
        </p:nvPicPr>
        <p:blipFill>
          <a:blip r:embed="rId3"/>
          <a:stretch>
            <a:fillRect/>
          </a:stretch>
        </p:blipFill>
        <p:spPr>
          <a:xfrm>
            <a:off x="633619" y="166672"/>
            <a:ext cx="5057326" cy="3288209"/>
          </a:xfrm>
          <a:prstGeom prst="rect">
            <a:avLst/>
          </a:prstGeom>
        </p:spPr>
      </p:pic>
    </p:spTree>
    <p:extLst>
      <p:ext uri="{BB962C8B-B14F-4D97-AF65-F5344CB8AC3E}">
        <p14:creationId xmlns:p14="http://schemas.microsoft.com/office/powerpoint/2010/main" val="3589428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6605312-AED4-48AA-A655-718315033ADC}"/>
              </a:ext>
            </a:extLst>
          </p:cNvPr>
          <p:cNvSpPr>
            <a:spLocks noGrp="1"/>
          </p:cNvSpPr>
          <p:nvPr>
            <p:ph type="title"/>
          </p:nvPr>
        </p:nvSpPr>
        <p:spPr/>
        <p:txBody>
          <a:bodyPr/>
          <a:lstStyle/>
          <a:p>
            <a:r>
              <a:rPr lang="da-DK" dirty="0"/>
              <a:t>Kommende aktiviteter</a:t>
            </a:r>
          </a:p>
        </p:txBody>
      </p:sp>
      <p:sp>
        <p:nvSpPr>
          <p:cNvPr id="3" name="Pladsholder til indhold 2">
            <a:extLst>
              <a:ext uri="{FF2B5EF4-FFF2-40B4-BE49-F238E27FC236}">
                <a16:creationId xmlns:a16="http://schemas.microsoft.com/office/drawing/2014/main" xmlns="" id="{08D6ACC8-8D4C-49E1-B2C8-174BC07E4F94}"/>
              </a:ext>
            </a:extLst>
          </p:cNvPr>
          <p:cNvSpPr>
            <a:spLocks noGrp="1"/>
          </p:cNvSpPr>
          <p:nvPr>
            <p:ph idx="1"/>
          </p:nvPr>
        </p:nvSpPr>
        <p:spPr>
          <a:xfrm>
            <a:off x="471488" y="1408975"/>
            <a:ext cx="5915025" cy="3263504"/>
          </a:xfrm>
        </p:spPr>
        <p:txBody>
          <a:bodyPr/>
          <a:lstStyle/>
          <a:p>
            <a:pPr lvl="1"/>
            <a:r>
              <a:rPr lang="da-DK" sz="1400" b="1" dirty="0" smtClean="0">
                <a:solidFill>
                  <a:schemeClr val="tx1"/>
                </a:solidFill>
              </a:rPr>
              <a:t>- Sommerfest </a:t>
            </a:r>
            <a:r>
              <a:rPr lang="da-DK" sz="1400" b="1" dirty="0">
                <a:solidFill>
                  <a:schemeClr val="tx1"/>
                </a:solidFill>
              </a:rPr>
              <a:t>2. juni. </a:t>
            </a:r>
          </a:p>
          <a:p>
            <a:pPr lvl="1"/>
            <a:r>
              <a:rPr lang="da-DK" sz="1400" b="1" dirty="0" smtClean="0">
                <a:solidFill>
                  <a:schemeClr val="tx1"/>
                </a:solidFill>
              </a:rPr>
              <a:t>- Lejrskole </a:t>
            </a:r>
            <a:r>
              <a:rPr lang="da-DK" sz="1400" b="1" dirty="0">
                <a:solidFill>
                  <a:schemeClr val="tx1"/>
                </a:solidFill>
              </a:rPr>
              <a:t>19-21 september. </a:t>
            </a:r>
          </a:p>
          <a:p>
            <a:pPr lvl="1"/>
            <a:r>
              <a:rPr lang="da-DK" sz="1400" b="1" dirty="0" smtClean="0">
                <a:solidFill>
                  <a:schemeClr val="tx1"/>
                </a:solidFill>
              </a:rPr>
              <a:t>- Udekøkken </a:t>
            </a:r>
            <a:r>
              <a:rPr lang="da-DK" sz="1400" b="1" dirty="0">
                <a:solidFill>
                  <a:schemeClr val="tx1"/>
                </a:solidFill>
              </a:rPr>
              <a:t>og udefysik lokale er et igangværende projekt.</a:t>
            </a:r>
          </a:p>
          <a:p>
            <a:pPr lvl="1"/>
            <a:r>
              <a:rPr lang="da-DK" sz="1400" b="1" dirty="0" smtClean="0">
                <a:solidFill>
                  <a:schemeClr val="tx1"/>
                </a:solidFill>
              </a:rPr>
              <a:t>- Vi </a:t>
            </a:r>
            <a:r>
              <a:rPr lang="da-DK" sz="1400" b="1" dirty="0">
                <a:solidFill>
                  <a:schemeClr val="tx1"/>
                </a:solidFill>
              </a:rPr>
              <a:t>vil i løbet af efteråret søge forskellige fonde med henblik på energirenovering af skolen</a:t>
            </a:r>
          </a:p>
          <a:p>
            <a:pPr lvl="1"/>
            <a:r>
              <a:rPr lang="da-DK" sz="1400" b="1" dirty="0" smtClean="0">
                <a:solidFill>
                  <a:schemeClr val="tx1"/>
                </a:solidFill>
              </a:rPr>
              <a:t>- Vi </a:t>
            </a:r>
            <a:r>
              <a:rPr lang="da-DK" sz="1400" b="1" dirty="0">
                <a:solidFill>
                  <a:schemeClr val="tx1"/>
                </a:solidFill>
              </a:rPr>
              <a:t>laver sponsorløb fredagen inden efterårsferien</a:t>
            </a:r>
          </a:p>
          <a:p>
            <a:endParaRPr lang="da-DK" dirty="0"/>
          </a:p>
          <a:p>
            <a:endParaRPr lang="da-DK" dirty="0"/>
          </a:p>
          <a:p>
            <a:endParaRPr lang="da-DK" dirty="0"/>
          </a:p>
        </p:txBody>
      </p:sp>
      <p:pic>
        <p:nvPicPr>
          <p:cNvPr id="4" name="Billede 3">
            <a:extLst>
              <a:ext uri="{FF2B5EF4-FFF2-40B4-BE49-F238E27FC236}">
                <a16:creationId xmlns:a16="http://schemas.microsoft.com/office/drawing/2014/main" xmlns="" id="{F840517B-A8B2-4A3A-B8B9-716BD95292BF}"/>
              </a:ext>
            </a:extLst>
          </p:cNvPr>
          <p:cNvPicPr>
            <a:picLocks noChangeAspect="1"/>
          </p:cNvPicPr>
          <p:nvPr/>
        </p:nvPicPr>
        <p:blipFill>
          <a:blip r:embed="rId3"/>
          <a:stretch>
            <a:fillRect/>
          </a:stretch>
        </p:blipFill>
        <p:spPr>
          <a:xfrm>
            <a:off x="4149766" y="507420"/>
            <a:ext cx="2437244" cy="1064645"/>
          </a:xfrm>
          <a:prstGeom prst="rect">
            <a:avLst/>
          </a:prstGeom>
        </p:spPr>
      </p:pic>
    </p:spTree>
    <p:extLst>
      <p:ext uri="{BB962C8B-B14F-4D97-AF65-F5344CB8AC3E}">
        <p14:creationId xmlns:p14="http://schemas.microsoft.com/office/powerpoint/2010/main" val="2047127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EEB9D5D-A548-482E-8489-9FAD006CC734}"/>
              </a:ext>
            </a:extLst>
          </p:cNvPr>
          <p:cNvSpPr>
            <a:spLocks noGrp="1"/>
          </p:cNvSpPr>
          <p:nvPr>
            <p:ph type="title"/>
          </p:nvPr>
        </p:nvSpPr>
        <p:spPr/>
        <p:txBody>
          <a:bodyPr/>
          <a:lstStyle/>
          <a:p>
            <a:r>
              <a:rPr lang="da-DK" dirty="0"/>
              <a:t>Visioner og drømme:</a:t>
            </a:r>
          </a:p>
        </p:txBody>
      </p:sp>
      <p:sp>
        <p:nvSpPr>
          <p:cNvPr id="3" name="Pladsholder til indhold 2">
            <a:extLst>
              <a:ext uri="{FF2B5EF4-FFF2-40B4-BE49-F238E27FC236}">
                <a16:creationId xmlns:a16="http://schemas.microsoft.com/office/drawing/2014/main" xmlns="" id="{FA26B8D5-6053-4E3A-ACA3-95D33C826085}"/>
              </a:ext>
            </a:extLst>
          </p:cNvPr>
          <p:cNvSpPr>
            <a:spLocks noGrp="1"/>
          </p:cNvSpPr>
          <p:nvPr>
            <p:ph idx="1"/>
          </p:nvPr>
        </p:nvSpPr>
        <p:spPr/>
        <p:txBody>
          <a:bodyPr>
            <a:normAutofit/>
          </a:bodyPr>
          <a:lstStyle/>
          <a:p>
            <a:pPr>
              <a:lnSpc>
                <a:spcPct val="150000"/>
              </a:lnSpc>
            </a:pPr>
            <a:r>
              <a:rPr lang="da-DK" sz="1600" dirty="0" smtClean="0">
                <a:solidFill>
                  <a:schemeClr val="tx1"/>
                </a:solidFill>
              </a:rPr>
              <a:t>- Vi </a:t>
            </a:r>
            <a:r>
              <a:rPr lang="da-DK" sz="1600" dirty="0">
                <a:solidFill>
                  <a:schemeClr val="tx1"/>
                </a:solidFill>
              </a:rPr>
              <a:t>drømmer STORT på vegne af børnene og på vegne af lokalsamfundet!!! </a:t>
            </a:r>
          </a:p>
          <a:p>
            <a:pPr>
              <a:lnSpc>
                <a:spcPct val="150000"/>
              </a:lnSpc>
            </a:pPr>
            <a:r>
              <a:rPr lang="da-DK" sz="1600" dirty="0" smtClean="0">
                <a:solidFill>
                  <a:schemeClr val="tx1"/>
                </a:solidFill>
              </a:rPr>
              <a:t>- Sportshal </a:t>
            </a:r>
            <a:r>
              <a:rPr lang="da-DK" sz="1600" dirty="0">
                <a:solidFill>
                  <a:schemeClr val="tx1"/>
                </a:solidFill>
              </a:rPr>
              <a:t>i Ulstrup</a:t>
            </a:r>
          </a:p>
          <a:p>
            <a:pPr>
              <a:lnSpc>
                <a:spcPct val="150000"/>
              </a:lnSpc>
            </a:pPr>
            <a:r>
              <a:rPr lang="da-DK" sz="1600" dirty="0" smtClean="0">
                <a:solidFill>
                  <a:schemeClr val="tx1"/>
                </a:solidFill>
              </a:rPr>
              <a:t>- Et </a:t>
            </a:r>
            <a:r>
              <a:rPr lang="da-DK" sz="1600" dirty="0">
                <a:solidFill>
                  <a:schemeClr val="tx1"/>
                </a:solidFill>
              </a:rPr>
              <a:t>top udstyret køkken til madlavningstimerne. </a:t>
            </a:r>
          </a:p>
          <a:p>
            <a:pPr>
              <a:lnSpc>
                <a:spcPct val="150000"/>
              </a:lnSpc>
            </a:pPr>
            <a:r>
              <a:rPr lang="da-DK" sz="1600" dirty="0" smtClean="0">
                <a:solidFill>
                  <a:schemeClr val="tx1"/>
                </a:solidFill>
              </a:rPr>
              <a:t>- </a:t>
            </a:r>
            <a:r>
              <a:rPr lang="da-DK" sz="1600" dirty="0" err="1" smtClean="0">
                <a:solidFill>
                  <a:schemeClr val="tx1"/>
                </a:solidFill>
              </a:rPr>
              <a:t>Parcouranlæg</a:t>
            </a:r>
            <a:r>
              <a:rPr lang="da-DK" sz="1600" dirty="0">
                <a:solidFill>
                  <a:schemeClr val="tx1"/>
                </a:solidFill>
              </a:rPr>
              <a:t>. </a:t>
            </a:r>
          </a:p>
          <a:p>
            <a:pPr>
              <a:lnSpc>
                <a:spcPct val="150000"/>
              </a:lnSpc>
            </a:pPr>
            <a:r>
              <a:rPr lang="da-DK" sz="1600" dirty="0" smtClean="0">
                <a:solidFill>
                  <a:schemeClr val="tx1"/>
                </a:solidFill>
              </a:rPr>
              <a:t>- Udendørs </a:t>
            </a:r>
            <a:r>
              <a:rPr lang="da-DK" sz="1600" dirty="0">
                <a:solidFill>
                  <a:schemeClr val="tx1"/>
                </a:solidFill>
              </a:rPr>
              <a:t>cafe/hygge/lounge hæng-ud område. </a:t>
            </a:r>
          </a:p>
        </p:txBody>
      </p:sp>
      <p:pic>
        <p:nvPicPr>
          <p:cNvPr id="4" name="Billede 3">
            <a:extLst>
              <a:ext uri="{FF2B5EF4-FFF2-40B4-BE49-F238E27FC236}">
                <a16:creationId xmlns:a16="http://schemas.microsoft.com/office/drawing/2014/main" xmlns="" id="{CB09A28C-FFA1-4A83-B4FE-1EB906086ACF}"/>
              </a:ext>
            </a:extLst>
          </p:cNvPr>
          <p:cNvPicPr>
            <a:picLocks noChangeAspect="1"/>
          </p:cNvPicPr>
          <p:nvPr/>
        </p:nvPicPr>
        <p:blipFill>
          <a:blip r:embed="rId3"/>
          <a:stretch>
            <a:fillRect/>
          </a:stretch>
        </p:blipFill>
        <p:spPr>
          <a:xfrm>
            <a:off x="4283111" y="273844"/>
            <a:ext cx="2438231" cy="1065368"/>
          </a:xfrm>
          <a:prstGeom prst="rect">
            <a:avLst/>
          </a:prstGeom>
        </p:spPr>
      </p:pic>
    </p:spTree>
    <p:extLst>
      <p:ext uri="{BB962C8B-B14F-4D97-AF65-F5344CB8AC3E}">
        <p14:creationId xmlns:p14="http://schemas.microsoft.com/office/powerpoint/2010/main" val="1930801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1B683F-89CC-45AC-BBEA-0521CDC39CBB}"/>
              </a:ext>
            </a:extLst>
          </p:cNvPr>
          <p:cNvSpPr>
            <a:spLocks noGrp="1"/>
          </p:cNvSpPr>
          <p:nvPr>
            <p:ph type="title"/>
          </p:nvPr>
        </p:nvSpPr>
        <p:spPr/>
        <p:txBody>
          <a:bodyPr/>
          <a:lstStyle/>
          <a:p>
            <a:r>
              <a:rPr lang="da-DK" dirty="0"/>
              <a:t>Vedtægts ændringer</a:t>
            </a:r>
          </a:p>
        </p:txBody>
      </p:sp>
      <p:pic>
        <p:nvPicPr>
          <p:cNvPr id="4" name="Pladsholder til indhold 3">
            <a:extLst>
              <a:ext uri="{FF2B5EF4-FFF2-40B4-BE49-F238E27FC236}">
                <a16:creationId xmlns:a16="http://schemas.microsoft.com/office/drawing/2014/main" xmlns="" id="{A70B5C8B-9AD2-436A-AEE0-AC8DB0CBA517}"/>
              </a:ext>
            </a:extLst>
          </p:cNvPr>
          <p:cNvPicPr>
            <a:picLocks noGrp="1" noChangeAspect="1"/>
          </p:cNvPicPr>
          <p:nvPr>
            <p:ph idx="1"/>
          </p:nvPr>
        </p:nvPicPr>
        <p:blipFill>
          <a:blip r:embed="rId3"/>
          <a:stretch>
            <a:fillRect/>
          </a:stretch>
        </p:blipFill>
        <p:spPr>
          <a:xfrm>
            <a:off x="471487" y="1268016"/>
            <a:ext cx="4850178" cy="1697236"/>
          </a:xfrm>
          <a:prstGeom prst="rect">
            <a:avLst/>
          </a:prstGeom>
        </p:spPr>
      </p:pic>
      <p:pic>
        <p:nvPicPr>
          <p:cNvPr id="6" name="Billede 5">
            <a:extLst>
              <a:ext uri="{FF2B5EF4-FFF2-40B4-BE49-F238E27FC236}">
                <a16:creationId xmlns:a16="http://schemas.microsoft.com/office/drawing/2014/main" xmlns="" id="{4C27C7CF-C3E7-4776-A78A-412EC785FD0B}"/>
              </a:ext>
            </a:extLst>
          </p:cNvPr>
          <p:cNvPicPr>
            <a:picLocks noChangeAspect="1"/>
          </p:cNvPicPr>
          <p:nvPr/>
        </p:nvPicPr>
        <p:blipFill>
          <a:blip r:embed="rId4"/>
          <a:stretch>
            <a:fillRect/>
          </a:stretch>
        </p:blipFill>
        <p:spPr>
          <a:xfrm>
            <a:off x="557213" y="3179565"/>
            <a:ext cx="4599979" cy="685182"/>
          </a:xfrm>
          <a:prstGeom prst="rect">
            <a:avLst/>
          </a:prstGeom>
        </p:spPr>
      </p:pic>
      <p:pic>
        <p:nvPicPr>
          <p:cNvPr id="5" name="Billede 3">
            <a:extLst>
              <a:ext uri="{FF2B5EF4-FFF2-40B4-BE49-F238E27FC236}">
                <a16:creationId xmlns:a16="http://schemas.microsoft.com/office/drawing/2014/main" xmlns="" id="{CB09A28C-FFA1-4A83-B4FE-1EB906086ACF}"/>
              </a:ext>
            </a:extLst>
          </p:cNvPr>
          <p:cNvPicPr>
            <a:picLocks noChangeAspect="1"/>
          </p:cNvPicPr>
          <p:nvPr/>
        </p:nvPicPr>
        <p:blipFill>
          <a:blip r:embed="rId5"/>
          <a:stretch>
            <a:fillRect/>
          </a:stretch>
        </p:blipFill>
        <p:spPr>
          <a:xfrm>
            <a:off x="4283111" y="273844"/>
            <a:ext cx="2438231" cy="1065368"/>
          </a:xfrm>
          <a:prstGeom prst="rect">
            <a:avLst/>
          </a:prstGeom>
        </p:spPr>
      </p:pic>
    </p:spTree>
    <p:extLst>
      <p:ext uri="{BB962C8B-B14F-4D97-AF65-F5344CB8AC3E}">
        <p14:creationId xmlns:p14="http://schemas.microsoft.com/office/powerpoint/2010/main" val="2148960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600" b="1" dirty="0" smtClean="0"/>
              <a:t>16.</a:t>
            </a:r>
            <a:r>
              <a:rPr lang="da-DK" sz="1600" dirty="0" smtClean="0"/>
              <a:t> </a:t>
            </a:r>
            <a:r>
              <a:rPr lang="da-DK" sz="1600" b="1" dirty="0">
                <a:solidFill>
                  <a:schemeClr val="tx1"/>
                </a:solidFill>
              </a:rPr>
              <a:t>Valg til </a:t>
            </a:r>
            <a:r>
              <a:rPr lang="da-DK" sz="1600" b="1" dirty="0" smtClean="0">
                <a:solidFill>
                  <a:schemeClr val="tx1"/>
                </a:solidFill>
              </a:rPr>
              <a:t>Støtteforeningen </a:t>
            </a:r>
            <a:r>
              <a:rPr lang="da-DK" sz="1600" b="1" dirty="0">
                <a:solidFill>
                  <a:schemeClr val="tx1"/>
                </a:solidFill>
              </a:rPr>
              <a:t>for Friskolen på </a:t>
            </a:r>
            <a:r>
              <a:rPr lang="da-DK" sz="1600" b="1" dirty="0" smtClean="0">
                <a:solidFill>
                  <a:schemeClr val="tx1"/>
                </a:solidFill>
              </a:rPr>
              <a:t/>
            </a:r>
            <a:br>
              <a:rPr lang="da-DK" sz="1600" b="1" dirty="0" smtClean="0">
                <a:solidFill>
                  <a:schemeClr val="tx1"/>
                </a:solidFill>
              </a:rPr>
            </a:br>
            <a:r>
              <a:rPr lang="da-DK" sz="1600" b="1" dirty="0" smtClean="0">
                <a:solidFill>
                  <a:schemeClr val="tx1"/>
                </a:solidFill>
              </a:rPr>
              <a:t>Røsnæs</a:t>
            </a:r>
            <a:r>
              <a:rPr lang="da-DK" sz="1600" dirty="0" smtClean="0">
                <a:solidFill>
                  <a:schemeClr val="tx1"/>
                </a:solidFill>
              </a:rPr>
              <a:t> </a:t>
            </a:r>
            <a:r>
              <a:rPr lang="da-DK" sz="1600" dirty="0">
                <a:solidFill>
                  <a:schemeClr val="tx1"/>
                </a:solidFill>
              </a:rPr>
              <a:t>v/ Joakim</a:t>
            </a:r>
            <a:r>
              <a:rPr lang="da-DK" sz="1600" b="1" dirty="0">
                <a:solidFill>
                  <a:schemeClr val="tx1"/>
                </a:solidFill>
              </a:rPr>
              <a:t/>
            </a:r>
            <a:br>
              <a:rPr lang="da-DK" sz="1600" b="1" dirty="0">
                <a:solidFill>
                  <a:schemeClr val="tx1"/>
                </a:solidFill>
              </a:rPr>
            </a:br>
            <a:r>
              <a:rPr lang="da-DK" sz="1600" dirty="0">
                <a:solidFill>
                  <a:schemeClr val="tx1"/>
                </a:solidFill>
              </a:rPr>
              <a:t/>
            </a:r>
            <a:br>
              <a:rPr lang="da-DK" sz="1600" dirty="0">
                <a:solidFill>
                  <a:schemeClr val="tx1"/>
                </a:solidFill>
              </a:rPr>
            </a:br>
            <a:endParaRPr lang="da-DK" sz="1600" dirty="0"/>
          </a:p>
        </p:txBody>
      </p:sp>
      <p:sp>
        <p:nvSpPr>
          <p:cNvPr id="3" name="Pladsholder til tekst 2"/>
          <p:cNvSpPr>
            <a:spLocks noGrp="1"/>
          </p:cNvSpPr>
          <p:nvPr>
            <p:ph type="body" idx="1"/>
          </p:nvPr>
        </p:nvSpPr>
        <p:spPr>
          <a:xfrm>
            <a:off x="260648" y="1098542"/>
            <a:ext cx="6343439" cy="4044958"/>
          </a:xfrm>
        </p:spPr>
        <p:txBody>
          <a:bodyPr/>
          <a:lstStyle/>
          <a:p>
            <a:pPr>
              <a:lnSpc>
                <a:spcPct val="100000"/>
              </a:lnSpc>
              <a:spcAft>
                <a:spcPts val="600"/>
              </a:spcAft>
            </a:pPr>
            <a:endParaRPr lang="da-DK" sz="1600" b="1" dirty="0" smtClean="0">
              <a:solidFill>
                <a:schemeClr val="tx1"/>
              </a:solidFill>
            </a:endParaRPr>
          </a:p>
          <a:p>
            <a:pPr>
              <a:lnSpc>
                <a:spcPct val="100000"/>
              </a:lnSpc>
              <a:spcAft>
                <a:spcPts val="600"/>
              </a:spcAft>
            </a:pPr>
            <a:r>
              <a:rPr lang="da-DK" sz="1600" b="1" dirty="0" smtClean="0">
                <a:solidFill>
                  <a:schemeClr val="tx1"/>
                </a:solidFill>
              </a:rPr>
              <a:t>- Valg af 3 bestyrelsesmedlemmer</a:t>
            </a:r>
            <a:endParaRPr lang="da-DK" sz="850" b="1" dirty="0" smtClean="0">
              <a:solidFill>
                <a:schemeClr val="tx1"/>
              </a:solidFill>
            </a:endParaRPr>
          </a:p>
          <a:p>
            <a:pPr>
              <a:lnSpc>
                <a:spcPct val="100000"/>
              </a:lnSpc>
              <a:spcAft>
                <a:spcPts val="600"/>
              </a:spcAft>
            </a:pPr>
            <a:r>
              <a:rPr lang="da-DK" sz="1600" b="1" dirty="0" smtClean="0">
                <a:solidFill>
                  <a:schemeClr val="tx1"/>
                </a:solidFill>
              </a:rPr>
              <a:t>  </a:t>
            </a:r>
            <a:r>
              <a:rPr lang="da-DK" sz="1400" dirty="0" smtClean="0">
                <a:solidFill>
                  <a:schemeClr val="tx1"/>
                </a:solidFill>
              </a:rPr>
              <a:t>Ane(modtager genvalg)</a:t>
            </a:r>
          </a:p>
          <a:p>
            <a:pPr>
              <a:lnSpc>
                <a:spcPct val="100000"/>
              </a:lnSpc>
              <a:spcAft>
                <a:spcPts val="600"/>
              </a:spcAft>
            </a:pPr>
            <a:r>
              <a:rPr lang="da-DK" sz="1400" dirty="0">
                <a:solidFill>
                  <a:schemeClr val="tx1"/>
                </a:solidFill>
              </a:rPr>
              <a:t> </a:t>
            </a:r>
            <a:r>
              <a:rPr lang="da-DK" sz="1400" dirty="0" smtClean="0">
                <a:solidFill>
                  <a:schemeClr val="tx1"/>
                </a:solidFill>
              </a:rPr>
              <a:t> Lisa(Modtager genvalg)</a:t>
            </a:r>
          </a:p>
          <a:p>
            <a:pPr>
              <a:lnSpc>
                <a:spcPct val="100000"/>
              </a:lnSpc>
              <a:spcAft>
                <a:spcPts val="600"/>
              </a:spcAft>
            </a:pPr>
            <a:r>
              <a:rPr lang="da-DK" sz="1400" dirty="0">
                <a:solidFill>
                  <a:schemeClr val="tx1"/>
                </a:solidFill>
              </a:rPr>
              <a:t> </a:t>
            </a:r>
            <a:r>
              <a:rPr lang="da-DK" sz="1400" dirty="0" smtClean="0">
                <a:solidFill>
                  <a:schemeClr val="tx1"/>
                </a:solidFill>
              </a:rPr>
              <a:t> Louise(Modtager ikke genvalg)</a:t>
            </a:r>
          </a:p>
          <a:p>
            <a:pPr>
              <a:lnSpc>
                <a:spcPct val="100000"/>
              </a:lnSpc>
              <a:spcAft>
                <a:spcPts val="600"/>
              </a:spcAft>
            </a:pPr>
            <a:r>
              <a:rPr lang="da-DK" sz="1400" dirty="0">
                <a:solidFill>
                  <a:schemeClr val="tx1"/>
                </a:solidFill>
              </a:rPr>
              <a:t> </a:t>
            </a:r>
            <a:r>
              <a:rPr lang="da-DK" sz="1400" dirty="0" smtClean="0">
                <a:solidFill>
                  <a:schemeClr val="tx1"/>
                </a:solidFill>
              </a:rPr>
              <a:t> Morten(Modtager </a:t>
            </a:r>
            <a:r>
              <a:rPr lang="da-DK" sz="1400" smtClean="0">
                <a:solidFill>
                  <a:schemeClr val="tx1"/>
                </a:solidFill>
              </a:rPr>
              <a:t>ikke genvalg)</a:t>
            </a:r>
            <a:endParaRPr lang="da-DK" sz="1600" dirty="0">
              <a:solidFill>
                <a:schemeClr val="tx1"/>
              </a:solidFill>
            </a:endParaRPr>
          </a:p>
          <a:p>
            <a:pPr>
              <a:lnSpc>
                <a:spcPct val="100000"/>
              </a:lnSpc>
              <a:spcAft>
                <a:spcPts val="600"/>
              </a:spcAft>
            </a:pPr>
            <a:r>
              <a:rPr lang="da-DK" sz="1600" b="1" dirty="0" smtClean="0">
                <a:solidFill>
                  <a:schemeClr val="tx1"/>
                </a:solidFill>
              </a:rPr>
              <a:t>- Valg af 2 suppleanter</a:t>
            </a:r>
            <a:endParaRPr lang="da-DK" sz="1600" b="1" dirty="0">
              <a:solidFill>
                <a:schemeClr val="tx1"/>
              </a:solidFill>
            </a:endParaRPr>
          </a:p>
          <a:p>
            <a:pPr>
              <a:lnSpc>
                <a:spcPct val="100000"/>
              </a:lnSpc>
              <a:spcAft>
                <a:spcPts val="600"/>
              </a:spcAft>
            </a:pPr>
            <a:endParaRPr lang="da-DK" sz="1600" b="1" dirty="0" smtClean="0">
              <a:solidFill>
                <a:schemeClr val="tx1"/>
              </a:solidFill>
            </a:endParaRPr>
          </a:p>
          <a:p>
            <a:pPr>
              <a:lnSpc>
                <a:spcPct val="100000"/>
              </a:lnSpc>
              <a:spcAft>
                <a:spcPts val="600"/>
              </a:spcAft>
            </a:pPr>
            <a:r>
              <a:rPr lang="da-DK" sz="1600" b="1" dirty="0" smtClean="0">
                <a:solidFill>
                  <a:schemeClr val="tx1"/>
                </a:solidFill>
              </a:rPr>
              <a:t>- Valg af revisor og revisor suppleant</a:t>
            </a:r>
            <a:endParaRPr lang="da-DK" sz="1600" b="1" dirty="0">
              <a:solidFill>
                <a:schemeClr val="tx1"/>
              </a:solidFill>
            </a:endParaRPr>
          </a:p>
        </p:txBody>
      </p:sp>
      <p:pic>
        <p:nvPicPr>
          <p:cNvPr id="6" name="Shape 56" descr="Friskolen på Røsnæs Logo-udenugleJPG.jpg"/>
          <p:cNvPicPr preferRelativeResize="0"/>
          <p:nvPr/>
        </p:nvPicPr>
        <p:blipFill>
          <a:blip r:embed="rId3">
            <a:alphaModFix/>
          </a:blip>
          <a:stretch>
            <a:fillRect/>
          </a:stretch>
        </p:blipFill>
        <p:spPr>
          <a:xfrm>
            <a:off x="5197680" y="195486"/>
            <a:ext cx="1543688" cy="903056"/>
          </a:xfrm>
          <a:prstGeom prst="rect">
            <a:avLst/>
          </a:prstGeom>
          <a:noFill/>
          <a:ln>
            <a:noFill/>
          </a:ln>
        </p:spPr>
      </p:pic>
    </p:spTree>
    <p:extLst>
      <p:ext uri="{BB962C8B-B14F-4D97-AF65-F5344CB8AC3E}">
        <p14:creationId xmlns:p14="http://schemas.microsoft.com/office/powerpoint/2010/main" val="13641886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600" b="1" dirty="0" smtClean="0"/>
              <a:t>17.</a:t>
            </a:r>
            <a:r>
              <a:rPr lang="da-DK" sz="1600" dirty="0" smtClean="0"/>
              <a:t> </a:t>
            </a:r>
            <a:r>
              <a:rPr lang="da-DK" sz="1600" b="1" dirty="0">
                <a:solidFill>
                  <a:schemeClr val="tx1"/>
                </a:solidFill>
              </a:rPr>
              <a:t>Samarbejde med Røsnæs Skytte- Gymnastik &amp; Idrætsforening </a:t>
            </a:r>
            <a:r>
              <a:rPr lang="da-DK" sz="1600" dirty="0">
                <a:solidFill>
                  <a:schemeClr val="tx1"/>
                </a:solidFill>
              </a:rPr>
              <a:t>v/ </a:t>
            </a:r>
            <a:r>
              <a:rPr lang="da-DK" sz="1600" dirty="0" smtClean="0">
                <a:solidFill>
                  <a:schemeClr val="tx1"/>
                </a:solidFill>
              </a:rPr>
              <a:t>Jette Sandager</a:t>
            </a:r>
            <a:r>
              <a:rPr lang="da-DK" sz="1600" b="1" dirty="0">
                <a:solidFill>
                  <a:schemeClr val="tx1"/>
                </a:solidFill>
              </a:rPr>
              <a:t/>
            </a:r>
            <a:br>
              <a:rPr lang="da-DK" sz="1600" b="1" dirty="0">
                <a:solidFill>
                  <a:schemeClr val="tx1"/>
                </a:solidFill>
              </a:rPr>
            </a:br>
            <a:r>
              <a:rPr lang="da-DK" sz="1600" dirty="0">
                <a:solidFill>
                  <a:schemeClr val="tx1"/>
                </a:solidFill>
              </a:rPr>
              <a:t/>
            </a:r>
            <a:br>
              <a:rPr lang="da-DK" sz="1600" dirty="0">
                <a:solidFill>
                  <a:schemeClr val="tx1"/>
                </a:solidFill>
              </a:rPr>
            </a:br>
            <a:endParaRPr lang="da-DK" sz="1600" dirty="0"/>
          </a:p>
        </p:txBody>
      </p:sp>
      <p:sp>
        <p:nvSpPr>
          <p:cNvPr id="3" name="Pladsholder til tekst 2"/>
          <p:cNvSpPr>
            <a:spLocks noGrp="1"/>
          </p:cNvSpPr>
          <p:nvPr>
            <p:ph type="body" idx="1"/>
          </p:nvPr>
        </p:nvSpPr>
        <p:spPr>
          <a:xfrm>
            <a:off x="260648" y="1098542"/>
            <a:ext cx="6343439" cy="4044958"/>
          </a:xfrm>
        </p:spPr>
        <p:txBody>
          <a:bodyPr/>
          <a:lstStyle/>
          <a:p>
            <a:pPr>
              <a:lnSpc>
                <a:spcPct val="100000"/>
              </a:lnSpc>
              <a:spcAft>
                <a:spcPts val="600"/>
              </a:spcAft>
            </a:pPr>
            <a:endParaRPr lang="da-DK" sz="1600" b="1" dirty="0"/>
          </a:p>
        </p:txBody>
      </p:sp>
      <p:pic>
        <p:nvPicPr>
          <p:cNvPr id="6" name="Shape 56" descr="Friskolen på Røsnæs Logo-udenugleJPG.jpg"/>
          <p:cNvPicPr preferRelativeResize="0"/>
          <p:nvPr/>
        </p:nvPicPr>
        <p:blipFill>
          <a:blip r:embed="rId3">
            <a:alphaModFix/>
          </a:blip>
          <a:stretch>
            <a:fillRect/>
          </a:stretch>
        </p:blipFill>
        <p:spPr>
          <a:xfrm>
            <a:off x="5197680" y="195486"/>
            <a:ext cx="1543688" cy="903056"/>
          </a:xfrm>
          <a:prstGeom prst="rect">
            <a:avLst/>
          </a:prstGeom>
          <a:noFill/>
          <a:ln>
            <a:noFill/>
          </a:ln>
        </p:spPr>
      </p:pic>
      <p:pic>
        <p:nvPicPr>
          <p:cNvPr id="5122" name="Picture 2" descr="Vi ses i Ulstr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3329" y="1995686"/>
            <a:ext cx="3392073" cy="254405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0808" y="1118594"/>
            <a:ext cx="3286125"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8849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p:cNvSpPr>
            <a:spLocks noGrp="1"/>
          </p:cNvSpPr>
          <p:nvPr>
            <p:ph type="body" idx="1"/>
          </p:nvPr>
        </p:nvSpPr>
        <p:spPr>
          <a:xfrm>
            <a:off x="233775" y="1131590"/>
            <a:ext cx="6363577" cy="3744416"/>
          </a:xfrm>
        </p:spPr>
        <p:txBody>
          <a:bodyPr/>
          <a:lstStyle/>
          <a:p>
            <a:pPr marL="342900" indent="-342900">
              <a:buFont typeface="+mj-lt"/>
              <a:buAutoNum type="arabicPeriod" startAt="16"/>
            </a:pPr>
            <a:r>
              <a:rPr lang="da-DK" sz="1600" b="1" dirty="0">
                <a:solidFill>
                  <a:schemeClr val="tx1"/>
                </a:solidFill>
              </a:rPr>
              <a:t>Valg til </a:t>
            </a:r>
            <a:r>
              <a:rPr lang="da-DK" sz="1600" b="1" dirty="0" smtClean="0">
                <a:solidFill>
                  <a:schemeClr val="tx1"/>
                </a:solidFill>
              </a:rPr>
              <a:t>Støtteforeningen </a:t>
            </a:r>
            <a:r>
              <a:rPr lang="da-DK" sz="1600" b="1" dirty="0">
                <a:solidFill>
                  <a:schemeClr val="tx1"/>
                </a:solidFill>
              </a:rPr>
              <a:t>for Friskolen på Røsnæs</a:t>
            </a:r>
            <a:r>
              <a:rPr lang="da-DK" sz="1600" dirty="0">
                <a:solidFill>
                  <a:schemeClr val="tx1"/>
                </a:solidFill>
              </a:rPr>
              <a:t> v/ </a:t>
            </a:r>
            <a:r>
              <a:rPr lang="da-DK" sz="1600" dirty="0" smtClean="0">
                <a:solidFill>
                  <a:schemeClr val="tx1"/>
                </a:solidFill>
              </a:rPr>
              <a:t>Joakim</a:t>
            </a:r>
            <a:endParaRPr lang="da-DK" sz="1600" b="1" dirty="0">
              <a:solidFill>
                <a:schemeClr val="tx1"/>
              </a:solidFill>
            </a:endParaRPr>
          </a:p>
          <a:p>
            <a:pPr marL="342900" indent="-342900">
              <a:buFont typeface="+mj-lt"/>
              <a:buAutoNum type="arabicPeriod" startAt="16"/>
            </a:pPr>
            <a:r>
              <a:rPr lang="da-DK" sz="1600" b="1" dirty="0">
                <a:solidFill>
                  <a:schemeClr val="tx1"/>
                </a:solidFill>
              </a:rPr>
              <a:t>Samarbejde med Røsnæs Skytte- Gymnastik &amp; Idrætsforening </a:t>
            </a:r>
            <a:r>
              <a:rPr lang="da-DK" sz="1600" dirty="0">
                <a:solidFill>
                  <a:schemeClr val="tx1"/>
                </a:solidFill>
              </a:rPr>
              <a:t>v/ </a:t>
            </a:r>
            <a:r>
              <a:rPr lang="da-DK" sz="1600" dirty="0" smtClean="0">
                <a:solidFill>
                  <a:schemeClr val="tx1"/>
                </a:solidFill>
              </a:rPr>
              <a:t>Jette Sandager</a:t>
            </a:r>
            <a:endParaRPr lang="da-DK" sz="1600" b="1" dirty="0">
              <a:solidFill>
                <a:schemeClr val="tx1"/>
              </a:solidFill>
            </a:endParaRPr>
          </a:p>
          <a:p>
            <a:pPr marL="342900" indent="-342900">
              <a:buFont typeface="+mj-lt"/>
              <a:buAutoNum type="arabicPeriod" startAt="16"/>
            </a:pPr>
            <a:r>
              <a:rPr lang="da-DK" sz="1600" b="1" dirty="0">
                <a:solidFill>
                  <a:schemeClr val="tx1"/>
                </a:solidFill>
              </a:rPr>
              <a:t>Samarbejde med FDF Røsnæs</a:t>
            </a:r>
            <a:r>
              <a:rPr lang="da-DK" sz="1600" dirty="0">
                <a:solidFill>
                  <a:schemeClr val="tx1"/>
                </a:solidFill>
              </a:rPr>
              <a:t> v/ Jacqueline </a:t>
            </a:r>
            <a:r>
              <a:rPr lang="da-DK" sz="1600" dirty="0" err="1" smtClean="0">
                <a:solidFill>
                  <a:schemeClr val="tx1"/>
                </a:solidFill>
              </a:rPr>
              <a:t>Hersing</a:t>
            </a:r>
            <a:endParaRPr lang="da-DK" sz="1600" b="1" dirty="0">
              <a:solidFill>
                <a:schemeClr val="tx1"/>
              </a:solidFill>
            </a:endParaRPr>
          </a:p>
          <a:p>
            <a:pPr marL="342900" indent="-342900">
              <a:buFont typeface="+mj-lt"/>
              <a:buAutoNum type="arabicPeriod" startAt="16"/>
            </a:pPr>
            <a:r>
              <a:rPr lang="da-DK" sz="1600" b="1" dirty="0">
                <a:solidFill>
                  <a:schemeClr val="tx1"/>
                </a:solidFill>
              </a:rPr>
              <a:t>Samarbejde med Røsnæs </a:t>
            </a:r>
            <a:r>
              <a:rPr lang="da-DK" sz="1600" b="1" dirty="0" smtClean="0">
                <a:solidFill>
                  <a:schemeClr val="tx1"/>
                </a:solidFill>
              </a:rPr>
              <a:t>kirke </a:t>
            </a:r>
            <a:r>
              <a:rPr lang="da-DK" sz="1600" dirty="0" smtClean="0">
                <a:solidFill>
                  <a:schemeClr val="tx1"/>
                </a:solidFill>
              </a:rPr>
              <a:t>v</a:t>
            </a:r>
            <a:r>
              <a:rPr lang="da-DK" sz="1600" dirty="0">
                <a:solidFill>
                  <a:schemeClr val="tx1"/>
                </a:solidFill>
              </a:rPr>
              <a:t>/ Tinne </a:t>
            </a:r>
            <a:r>
              <a:rPr lang="da-DK" sz="1600" dirty="0" smtClean="0">
                <a:solidFill>
                  <a:schemeClr val="tx1"/>
                </a:solidFill>
              </a:rPr>
              <a:t>Leth</a:t>
            </a:r>
          </a:p>
          <a:p>
            <a:pPr marL="342900" indent="-342900">
              <a:buFont typeface="+mj-lt"/>
              <a:buAutoNum type="arabicPeriod" startAt="16"/>
            </a:pPr>
            <a:r>
              <a:rPr lang="da-DK" sz="1600" b="1" dirty="0" smtClean="0">
                <a:solidFill>
                  <a:schemeClr val="tx1"/>
                </a:solidFill>
              </a:rPr>
              <a:t>Vedtægtsændringer</a:t>
            </a:r>
            <a:r>
              <a:rPr lang="da-DK" sz="1600" dirty="0" smtClean="0">
                <a:solidFill>
                  <a:schemeClr val="tx1"/>
                </a:solidFill>
              </a:rPr>
              <a:t> v/Karin</a:t>
            </a:r>
          </a:p>
          <a:p>
            <a:pPr marL="342900" indent="-342900">
              <a:buFont typeface="+mj-lt"/>
              <a:buAutoNum type="arabicPeriod" startAt="16"/>
            </a:pPr>
            <a:r>
              <a:rPr lang="da-DK" sz="1600" b="1" dirty="0" smtClean="0">
                <a:solidFill>
                  <a:schemeClr val="tx1"/>
                </a:solidFill>
              </a:rPr>
              <a:t>Spørgsmål</a:t>
            </a:r>
            <a:r>
              <a:rPr lang="da-DK" sz="1600" dirty="0" smtClean="0">
                <a:solidFill>
                  <a:schemeClr val="tx1"/>
                </a:solidFill>
              </a:rPr>
              <a:t> </a:t>
            </a:r>
          </a:p>
          <a:p>
            <a:pPr marL="257175" indent="-257175">
              <a:buFont typeface="+mj-lt"/>
              <a:buAutoNum type="arabicPeriod" startAt="9"/>
            </a:pPr>
            <a:endParaRPr lang="da-DK" sz="1600" dirty="0" smtClean="0">
              <a:solidFill>
                <a:schemeClr val="tx1"/>
              </a:solidFill>
            </a:endParaRPr>
          </a:p>
          <a:p>
            <a:endParaRPr lang="da-DK" sz="1600" dirty="0" smtClean="0">
              <a:solidFill>
                <a:schemeClr val="tx1"/>
              </a:solidFill>
            </a:endParaRPr>
          </a:p>
          <a:p>
            <a:endParaRPr lang="da-DK" sz="1600" b="1" dirty="0" smtClean="0">
              <a:solidFill>
                <a:schemeClr val="tx1"/>
              </a:solidFill>
            </a:endParaRPr>
          </a:p>
          <a:p>
            <a:pPr marL="257175" indent="-257175">
              <a:buFont typeface="+mj-lt"/>
              <a:buAutoNum type="arabicPeriod" startAt="6"/>
            </a:pPr>
            <a:endParaRPr lang="da-DK" sz="1600" b="1" dirty="0" smtClean="0">
              <a:solidFill>
                <a:schemeClr val="tx1"/>
              </a:solidFill>
            </a:endParaRPr>
          </a:p>
          <a:p>
            <a:endParaRPr lang="da-DK" sz="1600" b="1" dirty="0" smtClean="0">
              <a:solidFill>
                <a:schemeClr val="tx1"/>
              </a:solidFill>
            </a:endParaRPr>
          </a:p>
          <a:p>
            <a:endParaRPr lang="da-DK" sz="1600" b="1" dirty="0" smtClean="0">
              <a:solidFill>
                <a:schemeClr val="tx1"/>
              </a:solidFill>
            </a:endParaRPr>
          </a:p>
          <a:p>
            <a:endParaRPr lang="da-DK" sz="1600" dirty="0" smtClean="0">
              <a:solidFill>
                <a:schemeClr val="tx1"/>
              </a:solidFill>
            </a:endParaRPr>
          </a:p>
          <a:p>
            <a:pPr marL="257175" indent="-257175">
              <a:buFont typeface="+mj-lt"/>
              <a:buAutoNum type="arabicPeriod"/>
            </a:pPr>
            <a:endParaRPr lang="da-DK" sz="1600" dirty="0">
              <a:solidFill>
                <a:schemeClr val="tx1"/>
              </a:solidFill>
            </a:endParaRPr>
          </a:p>
        </p:txBody>
      </p:sp>
      <p:pic>
        <p:nvPicPr>
          <p:cNvPr id="4" name="Shape 56" descr="Friskolen på Røsnæs Logo-udenugleJPG.jpg"/>
          <p:cNvPicPr preferRelativeResize="0"/>
          <p:nvPr/>
        </p:nvPicPr>
        <p:blipFill>
          <a:blip r:embed="rId3">
            <a:alphaModFix/>
          </a:blip>
          <a:stretch>
            <a:fillRect/>
          </a:stretch>
        </p:blipFill>
        <p:spPr>
          <a:xfrm>
            <a:off x="5197680" y="195486"/>
            <a:ext cx="1543688" cy="903056"/>
          </a:xfrm>
          <a:prstGeom prst="rect">
            <a:avLst/>
          </a:prstGeom>
          <a:noFill/>
          <a:ln>
            <a:noFill/>
          </a:ln>
        </p:spPr>
      </p:pic>
    </p:spTree>
    <p:extLst>
      <p:ext uri="{BB962C8B-B14F-4D97-AF65-F5344CB8AC3E}">
        <p14:creationId xmlns:p14="http://schemas.microsoft.com/office/powerpoint/2010/main" val="296546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600" b="1" dirty="0" smtClean="0"/>
              <a:t>18.</a:t>
            </a:r>
            <a:r>
              <a:rPr lang="da-DK" sz="1600" dirty="0" smtClean="0"/>
              <a:t> </a:t>
            </a:r>
            <a:r>
              <a:rPr lang="da-DK" sz="1600" b="1" dirty="0">
                <a:solidFill>
                  <a:schemeClr val="tx1"/>
                </a:solidFill>
              </a:rPr>
              <a:t>Samarbejde med FDF Røsnæs</a:t>
            </a:r>
            <a:r>
              <a:rPr lang="da-DK" sz="1600" dirty="0">
                <a:solidFill>
                  <a:schemeClr val="tx1"/>
                </a:solidFill>
              </a:rPr>
              <a:t> </a:t>
            </a:r>
            <a:r>
              <a:rPr lang="da-DK" sz="1600" dirty="0" smtClean="0">
                <a:solidFill>
                  <a:schemeClr val="tx1"/>
                </a:solidFill>
              </a:rPr>
              <a:t/>
            </a:r>
            <a:br>
              <a:rPr lang="da-DK" sz="1600" dirty="0" smtClean="0">
                <a:solidFill>
                  <a:schemeClr val="tx1"/>
                </a:solidFill>
              </a:rPr>
            </a:br>
            <a:r>
              <a:rPr lang="da-DK" sz="1600" dirty="0" smtClean="0">
                <a:solidFill>
                  <a:schemeClr val="tx1"/>
                </a:solidFill>
              </a:rPr>
              <a:t>v</a:t>
            </a:r>
            <a:r>
              <a:rPr lang="da-DK" sz="1600" dirty="0">
                <a:solidFill>
                  <a:schemeClr val="tx1"/>
                </a:solidFill>
              </a:rPr>
              <a:t>/ Jacqueline </a:t>
            </a:r>
            <a:r>
              <a:rPr lang="da-DK" sz="1600" dirty="0" err="1">
                <a:solidFill>
                  <a:schemeClr val="tx1"/>
                </a:solidFill>
              </a:rPr>
              <a:t>Hersing</a:t>
            </a:r>
            <a:r>
              <a:rPr lang="da-DK" sz="1600" b="1" dirty="0">
                <a:solidFill>
                  <a:schemeClr val="tx1"/>
                </a:solidFill>
              </a:rPr>
              <a:t/>
            </a:r>
            <a:br>
              <a:rPr lang="da-DK" sz="1600" b="1" dirty="0">
                <a:solidFill>
                  <a:schemeClr val="tx1"/>
                </a:solidFill>
              </a:rPr>
            </a:br>
            <a:r>
              <a:rPr lang="da-DK" sz="1600" dirty="0">
                <a:solidFill>
                  <a:schemeClr val="tx1"/>
                </a:solidFill>
              </a:rPr>
              <a:t/>
            </a:r>
            <a:br>
              <a:rPr lang="da-DK" sz="1600" dirty="0">
                <a:solidFill>
                  <a:schemeClr val="tx1"/>
                </a:solidFill>
              </a:rPr>
            </a:br>
            <a:endParaRPr lang="da-DK" sz="1600" dirty="0"/>
          </a:p>
        </p:txBody>
      </p:sp>
      <p:sp>
        <p:nvSpPr>
          <p:cNvPr id="3" name="Pladsholder til tekst 2"/>
          <p:cNvSpPr>
            <a:spLocks noGrp="1"/>
          </p:cNvSpPr>
          <p:nvPr>
            <p:ph type="body" idx="1"/>
          </p:nvPr>
        </p:nvSpPr>
        <p:spPr>
          <a:xfrm>
            <a:off x="260648" y="1098542"/>
            <a:ext cx="6343439" cy="4044958"/>
          </a:xfrm>
        </p:spPr>
        <p:txBody>
          <a:bodyPr/>
          <a:lstStyle/>
          <a:p>
            <a:pPr>
              <a:lnSpc>
                <a:spcPct val="100000"/>
              </a:lnSpc>
              <a:spcAft>
                <a:spcPts val="600"/>
              </a:spcAft>
            </a:pPr>
            <a:endParaRPr lang="da-DK" sz="1600" b="1" dirty="0"/>
          </a:p>
        </p:txBody>
      </p:sp>
      <p:pic>
        <p:nvPicPr>
          <p:cNvPr id="6" name="Shape 56" descr="Friskolen på Røsnæs Logo-udenugleJPG.jpg"/>
          <p:cNvPicPr preferRelativeResize="0"/>
          <p:nvPr/>
        </p:nvPicPr>
        <p:blipFill>
          <a:blip r:embed="rId3">
            <a:alphaModFix/>
          </a:blip>
          <a:stretch>
            <a:fillRect/>
          </a:stretch>
        </p:blipFill>
        <p:spPr>
          <a:xfrm>
            <a:off x="5197680" y="195486"/>
            <a:ext cx="1543688" cy="903056"/>
          </a:xfrm>
          <a:prstGeom prst="rect">
            <a:avLst/>
          </a:prstGeom>
          <a:noFill/>
          <a:ln>
            <a:noFill/>
          </a:ln>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80" y="2211710"/>
            <a:ext cx="5723830" cy="938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80" y="3507854"/>
            <a:ext cx="439102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12924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600" b="1" dirty="0" smtClean="0"/>
              <a:t>19.</a:t>
            </a:r>
            <a:r>
              <a:rPr lang="da-DK" sz="1600" dirty="0" smtClean="0"/>
              <a:t> </a:t>
            </a:r>
            <a:r>
              <a:rPr lang="da-DK" sz="1600" b="1" dirty="0">
                <a:solidFill>
                  <a:schemeClr val="tx1"/>
                </a:solidFill>
              </a:rPr>
              <a:t>Samarbejde med Røsnæs </a:t>
            </a:r>
            <a:r>
              <a:rPr lang="da-DK" sz="1600" b="1" dirty="0" smtClean="0">
                <a:solidFill>
                  <a:schemeClr val="tx1"/>
                </a:solidFill>
              </a:rPr>
              <a:t>kirke</a:t>
            </a:r>
            <a:r>
              <a:rPr lang="da-DK" sz="1600" dirty="0" smtClean="0">
                <a:solidFill>
                  <a:schemeClr val="tx1"/>
                </a:solidFill>
              </a:rPr>
              <a:t> </a:t>
            </a:r>
            <a:r>
              <a:rPr lang="da-DK" sz="1600" dirty="0">
                <a:solidFill>
                  <a:schemeClr val="tx1"/>
                </a:solidFill>
              </a:rPr>
              <a:t/>
            </a:r>
            <a:br>
              <a:rPr lang="da-DK" sz="1600" dirty="0">
                <a:solidFill>
                  <a:schemeClr val="tx1"/>
                </a:solidFill>
              </a:rPr>
            </a:br>
            <a:r>
              <a:rPr lang="da-DK" sz="1600" dirty="0">
                <a:solidFill>
                  <a:schemeClr val="tx1"/>
                </a:solidFill>
              </a:rPr>
              <a:t>v/ Tinne Leth</a:t>
            </a:r>
            <a:br>
              <a:rPr lang="da-DK" sz="1600" dirty="0">
                <a:solidFill>
                  <a:schemeClr val="tx1"/>
                </a:solidFill>
              </a:rPr>
            </a:br>
            <a:r>
              <a:rPr lang="da-DK" sz="1600" dirty="0">
                <a:solidFill>
                  <a:schemeClr val="tx1"/>
                </a:solidFill>
              </a:rPr>
              <a:t/>
            </a:r>
            <a:br>
              <a:rPr lang="da-DK" sz="1600" dirty="0">
                <a:solidFill>
                  <a:schemeClr val="tx1"/>
                </a:solidFill>
              </a:rPr>
            </a:br>
            <a:endParaRPr lang="da-DK" sz="1600" dirty="0"/>
          </a:p>
        </p:txBody>
      </p:sp>
      <p:sp>
        <p:nvSpPr>
          <p:cNvPr id="3" name="Pladsholder til tekst 2"/>
          <p:cNvSpPr>
            <a:spLocks noGrp="1"/>
          </p:cNvSpPr>
          <p:nvPr>
            <p:ph type="body" idx="1"/>
          </p:nvPr>
        </p:nvSpPr>
        <p:spPr>
          <a:xfrm>
            <a:off x="260648" y="1098542"/>
            <a:ext cx="6343439" cy="4044958"/>
          </a:xfrm>
        </p:spPr>
        <p:txBody>
          <a:bodyPr/>
          <a:lstStyle/>
          <a:p>
            <a:pPr>
              <a:lnSpc>
                <a:spcPct val="100000"/>
              </a:lnSpc>
              <a:spcAft>
                <a:spcPts val="600"/>
              </a:spcAft>
            </a:pPr>
            <a:endParaRPr lang="da-DK" sz="1600" b="1" dirty="0"/>
          </a:p>
        </p:txBody>
      </p:sp>
      <p:pic>
        <p:nvPicPr>
          <p:cNvPr id="6" name="Shape 56" descr="Friskolen på Røsnæs Logo-udenugleJPG.jpg"/>
          <p:cNvPicPr preferRelativeResize="0"/>
          <p:nvPr/>
        </p:nvPicPr>
        <p:blipFill>
          <a:blip r:embed="rId3">
            <a:alphaModFix/>
          </a:blip>
          <a:stretch>
            <a:fillRect/>
          </a:stretch>
        </p:blipFill>
        <p:spPr>
          <a:xfrm>
            <a:off x="5197680" y="195486"/>
            <a:ext cx="1543688" cy="903056"/>
          </a:xfrm>
          <a:prstGeom prst="rect">
            <a:avLst/>
          </a:prstGeom>
          <a:noFill/>
          <a:ln>
            <a:noFill/>
          </a:ln>
        </p:spPr>
      </p:pic>
      <p:sp>
        <p:nvSpPr>
          <p:cNvPr id="4" name="AutoShape 2" descr="Billedresultat for RÃ¸snÃ¦s kirk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0769" y="1347614"/>
            <a:ext cx="3749242"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76567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600" b="1" dirty="0" smtClean="0"/>
              <a:t>20.</a:t>
            </a:r>
            <a:r>
              <a:rPr lang="da-DK" sz="1600" dirty="0" smtClean="0"/>
              <a:t> </a:t>
            </a:r>
            <a:r>
              <a:rPr lang="da-DK" sz="1600" b="1" dirty="0" smtClean="0"/>
              <a:t>Vedtægtsændringer</a:t>
            </a:r>
            <a:r>
              <a:rPr lang="da-DK" sz="1600" dirty="0" smtClean="0">
                <a:solidFill>
                  <a:schemeClr val="tx1"/>
                </a:solidFill>
              </a:rPr>
              <a:t> v/Karin</a:t>
            </a:r>
            <a:r>
              <a:rPr lang="da-DK" sz="1600" dirty="0">
                <a:solidFill>
                  <a:schemeClr val="tx1"/>
                </a:solidFill>
              </a:rPr>
              <a:t/>
            </a:r>
            <a:br>
              <a:rPr lang="da-DK" sz="1600" dirty="0">
                <a:solidFill>
                  <a:schemeClr val="tx1"/>
                </a:solidFill>
              </a:rPr>
            </a:br>
            <a:r>
              <a:rPr lang="da-DK" sz="1600" dirty="0">
                <a:solidFill>
                  <a:schemeClr val="tx1"/>
                </a:solidFill>
              </a:rPr>
              <a:t/>
            </a:r>
            <a:br>
              <a:rPr lang="da-DK" sz="1600" dirty="0">
                <a:solidFill>
                  <a:schemeClr val="tx1"/>
                </a:solidFill>
              </a:rPr>
            </a:br>
            <a:endParaRPr lang="da-DK" sz="1600" dirty="0"/>
          </a:p>
        </p:txBody>
      </p:sp>
      <p:sp>
        <p:nvSpPr>
          <p:cNvPr id="3" name="Pladsholder til tekst 2"/>
          <p:cNvSpPr>
            <a:spLocks noGrp="1"/>
          </p:cNvSpPr>
          <p:nvPr>
            <p:ph type="body" idx="1"/>
          </p:nvPr>
        </p:nvSpPr>
        <p:spPr>
          <a:xfrm>
            <a:off x="260648" y="1098542"/>
            <a:ext cx="6343439" cy="4044958"/>
          </a:xfrm>
        </p:spPr>
        <p:txBody>
          <a:bodyPr/>
          <a:lstStyle/>
          <a:p>
            <a:pPr>
              <a:lnSpc>
                <a:spcPct val="100000"/>
              </a:lnSpc>
              <a:spcAft>
                <a:spcPts val="600"/>
              </a:spcAft>
            </a:pPr>
            <a:r>
              <a:rPr lang="da-DK" sz="1200" b="1" dirty="0"/>
              <a:t>Hjemsted og formål</a:t>
            </a:r>
            <a:r>
              <a:rPr lang="en-GB" sz="1200" dirty="0"/>
              <a:t> </a:t>
            </a:r>
            <a:r>
              <a:rPr lang="da-DK" sz="1200" dirty="0"/>
              <a:t>§ 1</a:t>
            </a:r>
            <a:r>
              <a:rPr lang="en-GB" sz="1200" dirty="0"/>
              <a:t> </a:t>
            </a:r>
            <a:r>
              <a:rPr lang="da-DK" sz="1200" dirty="0"/>
              <a:t>„Friskolen på Røsnæs” er en selvejende og uafhængig uddannelsesinstitution med hjemsted i Kalundborg kommune. Skolen er oprettet den 29. maj 2017 ved stiftende generalforsamling. Skolens adresse er Røsnæsvej 304, 4400 Kalundborg og den har CVR-nummer 38799819. </a:t>
            </a:r>
            <a:r>
              <a:rPr lang="da-DK" sz="1200" dirty="0" smtClean="0">
                <a:solidFill>
                  <a:srgbClr val="92D050"/>
                </a:solidFill>
              </a:rPr>
              <a:t>Skolen </a:t>
            </a:r>
            <a:r>
              <a:rPr lang="da-DK" sz="1200" dirty="0">
                <a:solidFill>
                  <a:srgbClr val="92D050"/>
                </a:solidFill>
              </a:rPr>
              <a:t>starter drift 1. august 2018</a:t>
            </a:r>
            <a:r>
              <a:rPr lang="da-DK" sz="1600" dirty="0">
                <a:solidFill>
                  <a:srgbClr val="92D050"/>
                </a:solidFill>
              </a:rPr>
              <a:t>.</a:t>
            </a:r>
            <a:r>
              <a:rPr lang="en-GB" sz="1600" dirty="0">
                <a:solidFill>
                  <a:srgbClr val="92D050"/>
                </a:solidFill>
              </a:rPr>
              <a:t> </a:t>
            </a:r>
            <a:endParaRPr lang="en-GB" sz="1600" dirty="0" smtClean="0">
              <a:solidFill>
                <a:srgbClr val="92D050"/>
              </a:solidFill>
            </a:endParaRPr>
          </a:p>
          <a:p>
            <a:pPr>
              <a:lnSpc>
                <a:spcPct val="100000"/>
              </a:lnSpc>
              <a:spcAft>
                <a:spcPts val="600"/>
              </a:spcAft>
            </a:pPr>
            <a:endParaRPr lang="en-GB" sz="1600" b="1" dirty="0">
              <a:solidFill>
                <a:srgbClr val="92D050"/>
              </a:solidFill>
            </a:endParaRPr>
          </a:p>
          <a:p>
            <a:pPr>
              <a:lnSpc>
                <a:spcPct val="100000"/>
              </a:lnSpc>
              <a:spcAft>
                <a:spcPts val="600"/>
              </a:spcAft>
            </a:pPr>
            <a:r>
              <a:rPr lang="da-DK" sz="1200" b="1" dirty="0"/>
              <a:t>Forældrekreds, skolekreds og støtteforening</a:t>
            </a:r>
            <a:r>
              <a:rPr lang="en-GB" sz="1200" dirty="0"/>
              <a:t> </a:t>
            </a:r>
            <a:r>
              <a:rPr lang="da-DK" sz="1200" dirty="0"/>
              <a:t>§ </a:t>
            </a:r>
            <a:r>
              <a:rPr lang="da-DK" sz="1200" dirty="0" smtClean="0"/>
              <a:t>4 </a:t>
            </a:r>
            <a:r>
              <a:rPr lang="da-DK" sz="1200" dirty="0">
                <a:solidFill>
                  <a:srgbClr val="92D050"/>
                </a:solidFill>
              </a:rPr>
              <a:t>Stk.3</a:t>
            </a:r>
            <a:r>
              <a:rPr lang="da-DK" sz="1200" dirty="0" smtClean="0">
                <a:solidFill>
                  <a:srgbClr val="92D050"/>
                </a:solidFill>
              </a:rPr>
              <a:t>.</a:t>
            </a:r>
            <a:r>
              <a:rPr lang="en-GB" sz="1200" dirty="0" smtClean="0">
                <a:solidFill>
                  <a:srgbClr val="92D050"/>
                </a:solidFill>
              </a:rPr>
              <a:t> </a:t>
            </a:r>
            <a:r>
              <a:rPr lang="da-DK" sz="1200" dirty="0" smtClean="0">
                <a:solidFill>
                  <a:srgbClr val="92D050"/>
                </a:solidFill>
              </a:rPr>
              <a:t>Støtteforeningen </a:t>
            </a:r>
            <a:r>
              <a:rPr lang="da-DK" sz="1200" dirty="0">
                <a:solidFill>
                  <a:srgbClr val="92D050"/>
                </a:solidFill>
              </a:rPr>
              <a:t>for Friskolen på Røsnæs med CVR-nr. 38915177 er oprettet på stiftende generalforsamling 29. maj 2017. Støtteforeningens formål er blandt andet at indsamle midler til børnene på Friskolen og støtte op om alt det sjove som ikke er muligt igennem skolens normale budget rammer. Støtteforeningen vil også tiltrække ildsjæle som kan hjælpe med frivilligt arbejde på Friskolen. Friskolen på Røsnæs budgetterer ikke med indtægt fra Støtteforeningen for Friskolen på Røsnæs, men forventer at støtteforeningen via aktiviteter er med til at understøtte og styrke Friskolens profil. </a:t>
            </a:r>
            <a:endParaRPr lang="da-DK" sz="1200" dirty="0" smtClean="0">
              <a:solidFill>
                <a:srgbClr val="92D050"/>
              </a:solidFill>
            </a:endParaRPr>
          </a:p>
          <a:p>
            <a:pPr>
              <a:lnSpc>
                <a:spcPct val="100000"/>
              </a:lnSpc>
              <a:spcAft>
                <a:spcPts val="600"/>
              </a:spcAft>
            </a:pPr>
            <a:endParaRPr lang="da-DK" sz="1200" b="1" dirty="0">
              <a:solidFill>
                <a:srgbClr val="92D050"/>
              </a:solidFill>
            </a:endParaRPr>
          </a:p>
          <a:p>
            <a:pPr>
              <a:lnSpc>
                <a:spcPct val="100000"/>
              </a:lnSpc>
              <a:spcAft>
                <a:spcPts val="600"/>
              </a:spcAft>
            </a:pPr>
            <a:r>
              <a:rPr lang="da-DK" sz="1200" b="1" dirty="0"/>
              <a:t>Bestyrelsens sammensætning</a:t>
            </a:r>
            <a:r>
              <a:rPr lang="en-GB" sz="1200" dirty="0"/>
              <a:t> </a:t>
            </a:r>
            <a:r>
              <a:rPr lang="da-DK" sz="1200" dirty="0"/>
              <a:t>§ 10</a:t>
            </a:r>
            <a:r>
              <a:rPr lang="en-GB" sz="1200" dirty="0"/>
              <a:t> </a:t>
            </a:r>
            <a:r>
              <a:rPr lang="da-DK" sz="1200" dirty="0" smtClean="0">
                <a:solidFill>
                  <a:srgbClr val="92D050"/>
                </a:solidFill>
              </a:rPr>
              <a:t>Stk.3</a:t>
            </a:r>
            <a:r>
              <a:rPr lang="da-DK" sz="1200" dirty="0">
                <a:solidFill>
                  <a:srgbClr val="92D050"/>
                </a:solidFill>
              </a:rPr>
              <a:t>.</a:t>
            </a:r>
            <a:r>
              <a:rPr lang="en-GB" sz="1200" dirty="0">
                <a:solidFill>
                  <a:srgbClr val="92D050"/>
                </a:solidFill>
              </a:rPr>
              <a:t> </a:t>
            </a:r>
            <a:r>
              <a:rPr lang="da-DK" sz="1200" dirty="0">
                <a:solidFill>
                  <a:srgbClr val="92D050"/>
                </a:solidFill>
              </a:rPr>
              <a:t>Bestyrelsen bør så vidt muligt have en afbalanceret sammensætning af kvinder og mænd. </a:t>
            </a:r>
            <a:endParaRPr lang="da-DK" sz="1200" dirty="0" smtClean="0">
              <a:solidFill>
                <a:srgbClr val="92D050"/>
              </a:solidFill>
            </a:endParaRPr>
          </a:p>
          <a:p>
            <a:pPr>
              <a:lnSpc>
                <a:spcPct val="100000"/>
              </a:lnSpc>
              <a:spcAft>
                <a:spcPts val="600"/>
              </a:spcAft>
            </a:pPr>
            <a:endParaRPr lang="da-DK" sz="1200" b="1" dirty="0" smtClean="0">
              <a:solidFill>
                <a:srgbClr val="92D050"/>
              </a:solidFill>
            </a:endParaRPr>
          </a:p>
          <a:p>
            <a:pPr>
              <a:lnSpc>
                <a:spcPct val="100000"/>
              </a:lnSpc>
              <a:spcAft>
                <a:spcPts val="600"/>
              </a:spcAft>
            </a:pPr>
            <a:r>
              <a:rPr lang="da-DK" sz="1200" dirty="0" smtClean="0">
                <a:solidFill>
                  <a:srgbClr val="92D050"/>
                </a:solidFill>
              </a:rPr>
              <a:t>Henvisning til Undervisningsministeriet fremfor Ministeriet for Børn og Undervisning.</a:t>
            </a:r>
            <a:endParaRPr lang="da-DK" sz="1200" dirty="0">
              <a:solidFill>
                <a:srgbClr val="92D050"/>
              </a:solidFill>
            </a:endParaRPr>
          </a:p>
          <a:p>
            <a:pPr>
              <a:lnSpc>
                <a:spcPct val="100000"/>
              </a:lnSpc>
              <a:spcAft>
                <a:spcPts val="600"/>
              </a:spcAft>
            </a:pPr>
            <a:endParaRPr lang="da-DK" sz="1200" b="1" dirty="0">
              <a:solidFill>
                <a:srgbClr val="92D050"/>
              </a:solidFill>
            </a:endParaRPr>
          </a:p>
        </p:txBody>
      </p:sp>
      <p:pic>
        <p:nvPicPr>
          <p:cNvPr id="6" name="Shape 56" descr="Friskolen på Røsnæs Logo-udenugleJPG.jpg"/>
          <p:cNvPicPr preferRelativeResize="0"/>
          <p:nvPr/>
        </p:nvPicPr>
        <p:blipFill>
          <a:blip r:embed="rId3">
            <a:alphaModFix/>
          </a:blip>
          <a:stretch>
            <a:fillRect/>
          </a:stretch>
        </p:blipFill>
        <p:spPr>
          <a:xfrm>
            <a:off x="5197680" y="195486"/>
            <a:ext cx="1543688" cy="903056"/>
          </a:xfrm>
          <a:prstGeom prst="rect">
            <a:avLst/>
          </a:prstGeom>
          <a:noFill/>
          <a:ln>
            <a:noFill/>
          </a:ln>
        </p:spPr>
      </p:pic>
    </p:spTree>
    <p:extLst>
      <p:ext uri="{BB962C8B-B14F-4D97-AF65-F5344CB8AC3E}">
        <p14:creationId xmlns:p14="http://schemas.microsoft.com/office/powerpoint/2010/main" val="9417988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600" b="1" dirty="0" smtClean="0"/>
              <a:t>21. Spørgsmål</a:t>
            </a:r>
            <a:endParaRPr lang="da-DK" sz="1600" dirty="0"/>
          </a:p>
        </p:txBody>
      </p:sp>
      <p:sp>
        <p:nvSpPr>
          <p:cNvPr id="3" name="Pladsholder til tekst 2"/>
          <p:cNvSpPr>
            <a:spLocks noGrp="1"/>
          </p:cNvSpPr>
          <p:nvPr>
            <p:ph type="body" idx="1"/>
          </p:nvPr>
        </p:nvSpPr>
        <p:spPr>
          <a:xfrm>
            <a:off x="233775" y="1507294"/>
            <a:ext cx="6390450" cy="2900660"/>
          </a:xfrm>
        </p:spPr>
        <p:txBody>
          <a:bodyPr/>
          <a:lstStyle/>
          <a:p>
            <a:pPr algn="ctr"/>
            <a:r>
              <a:rPr lang="da-DK" sz="11250" dirty="0"/>
              <a:t>?</a:t>
            </a:r>
          </a:p>
        </p:txBody>
      </p:sp>
      <p:pic>
        <p:nvPicPr>
          <p:cNvPr id="5" name="Shape 56" descr="Friskolen på Røsnæs Logo-udenugleJPG.jpg"/>
          <p:cNvPicPr preferRelativeResize="0"/>
          <p:nvPr/>
        </p:nvPicPr>
        <p:blipFill>
          <a:blip r:embed="rId2">
            <a:alphaModFix/>
          </a:blip>
          <a:stretch>
            <a:fillRect/>
          </a:stretch>
        </p:blipFill>
        <p:spPr>
          <a:xfrm>
            <a:off x="5197680" y="195486"/>
            <a:ext cx="1543688" cy="903056"/>
          </a:xfrm>
          <a:prstGeom prst="rect">
            <a:avLst/>
          </a:prstGeom>
          <a:noFill/>
          <a:ln>
            <a:noFill/>
          </a:ln>
        </p:spPr>
      </p:pic>
    </p:spTree>
    <p:extLst>
      <p:ext uri="{BB962C8B-B14F-4D97-AF65-F5344CB8AC3E}">
        <p14:creationId xmlns:p14="http://schemas.microsoft.com/office/powerpoint/2010/main" val="1114674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600" b="1" dirty="0" smtClean="0"/>
              <a:t>2. Præsentation af skolebestyrelsen</a:t>
            </a:r>
            <a:r>
              <a:rPr lang="da-DK" sz="1600" dirty="0" smtClean="0"/>
              <a:t> v</a:t>
            </a:r>
            <a:r>
              <a:rPr lang="da-DK" sz="1600" dirty="0"/>
              <a:t>/ </a:t>
            </a:r>
            <a:r>
              <a:rPr lang="da-DK" sz="1600" dirty="0" smtClean="0"/>
              <a:t>Karin</a:t>
            </a:r>
            <a:endParaRPr lang="da-DK" sz="1600" dirty="0"/>
          </a:p>
        </p:txBody>
      </p:sp>
      <p:sp>
        <p:nvSpPr>
          <p:cNvPr id="3" name="Pladsholder til tekst 2"/>
          <p:cNvSpPr>
            <a:spLocks noGrp="1"/>
          </p:cNvSpPr>
          <p:nvPr>
            <p:ph type="body" idx="1"/>
          </p:nvPr>
        </p:nvSpPr>
        <p:spPr>
          <a:xfrm>
            <a:off x="476672" y="1131590"/>
            <a:ext cx="6120680" cy="3600400"/>
          </a:xfrm>
        </p:spPr>
        <p:txBody>
          <a:bodyPr/>
          <a:lstStyle/>
          <a:p>
            <a:pPr>
              <a:lnSpc>
                <a:spcPct val="100000"/>
              </a:lnSpc>
              <a:spcAft>
                <a:spcPts val="600"/>
              </a:spcAft>
            </a:pPr>
            <a:r>
              <a:rPr lang="da-DK" sz="1400" dirty="0" smtClean="0"/>
              <a:t>Formand Karin Anholm </a:t>
            </a:r>
            <a:r>
              <a:rPr lang="da-DK" sz="1400" dirty="0"/>
              <a:t>Jensen (På valg – modtager genvalg)</a:t>
            </a:r>
          </a:p>
          <a:p>
            <a:pPr>
              <a:lnSpc>
                <a:spcPct val="100000"/>
              </a:lnSpc>
              <a:spcAft>
                <a:spcPts val="600"/>
              </a:spcAft>
            </a:pPr>
            <a:r>
              <a:rPr lang="da-DK" sz="1400" dirty="0" smtClean="0"/>
              <a:t>Næstformand Lene Kristina Haue</a:t>
            </a:r>
          </a:p>
          <a:p>
            <a:pPr>
              <a:lnSpc>
                <a:spcPct val="100000"/>
              </a:lnSpc>
              <a:spcAft>
                <a:spcPts val="600"/>
              </a:spcAft>
            </a:pPr>
            <a:r>
              <a:rPr lang="da-DK" sz="1400" dirty="0" smtClean="0"/>
              <a:t>Christina Lange (Fraværende pga. udlandsrejse med sit arbejde)</a:t>
            </a:r>
          </a:p>
          <a:p>
            <a:pPr>
              <a:lnSpc>
                <a:spcPct val="100000"/>
              </a:lnSpc>
              <a:spcAft>
                <a:spcPts val="600"/>
              </a:spcAft>
            </a:pPr>
            <a:r>
              <a:rPr lang="da-DK" sz="1400" dirty="0" smtClean="0"/>
              <a:t>Allan Feldtskov (På valg – modtager genvalg)</a:t>
            </a:r>
          </a:p>
          <a:p>
            <a:pPr>
              <a:lnSpc>
                <a:spcPct val="100000"/>
              </a:lnSpc>
              <a:spcAft>
                <a:spcPts val="600"/>
              </a:spcAft>
            </a:pPr>
            <a:r>
              <a:rPr lang="da-DK" sz="1400" dirty="0" smtClean="0"/>
              <a:t>Trine </a:t>
            </a:r>
            <a:r>
              <a:rPr lang="da-DK" sz="1400" dirty="0" err="1" smtClean="0"/>
              <a:t>Wejlemand</a:t>
            </a:r>
            <a:r>
              <a:rPr lang="da-DK" sz="1400" dirty="0"/>
              <a:t> (På valg – modtager genvalg)</a:t>
            </a:r>
            <a:endParaRPr lang="da-DK" sz="1400" dirty="0" smtClean="0"/>
          </a:p>
          <a:p>
            <a:pPr>
              <a:lnSpc>
                <a:spcPct val="100000"/>
              </a:lnSpc>
              <a:spcAft>
                <a:spcPts val="600"/>
              </a:spcAft>
            </a:pPr>
            <a:r>
              <a:rPr lang="da-DK" sz="1400" dirty="0" smtClean="0"/>
              <a:t>Maria Schacht Hansen</a:t>
            </a:r>
          </a:p>
          <a:p>
            <a:pPr>
              <a:lnSpc>
                <a:spcPct val="100000"/>
              </a:lnSpc>
              <a:spcAft>
                <a:spcPts val="600"/>
              </a:spcAft>
            </a:pPr>
            <a:r>
              <a:rPr lang="da-DK" sz="1400" dirty="0" smtClean="0"/>
              <a:t>Jacqueline </a:t>
            </a:r>
            <a:r>
              <a:rPr lang="da-DK" sz="1400" dirty="0" err="1" smtClean="0"/>
              <a:t>Hersing</a:t>
            </a:r>
            <a:endParaRPr lang="da-DK" sz="1400" dirty="0" smtClean="0"/>
          </a:p>
          <a:p>
            <a:pPr>
              <a:lnSpc>
                <a:spcPct val="100000"/>
              </a:lnSpc>
              <a:spcAft>
                <a:spcPts val="600"/>
              </a:spcAft>
            </a:pPr>
            <a:r>
              <a:rPr lang="da-DK" sz="1400" dirty="0" smtClean="0"/>
              <a:t>Mette Helene </a:t>
            </a:r>
            <a:r>
              <a:rPr lang="da-DK" sz="1400" dirty="0"/>
              <a:t>Rasmussen (På valg – modtager genvalg)</a:t>
            </a:r>
            <a:endParaRPr lang="da-DK" sz="1400" dirty="0" smtClean="0"/>
          </a:p>
          <a:p>
            <a:pPr>
              <a:lnSpc>
                <a:spcPct val="100000"/>
              </a:lnSpc>
              <a:spcAft>
                <a:spcPts val="600"/>
              </a:spcAft>
            </a:pPr>
            <a:r>
              <a:rPr lang="da-DK" sz="1400" dirty="0" smtClean="0"/>
              <a:t>Suppleant Tonny Pedersen (udsendt af forsvaret)</a:t>
            </a:r>
          </a:p>
          <a:p>
            <a:pPr>
              <a:lnSpc>
                <a:spcPct val="100000"/>
              </a:lnSpc>
              <a:spcAft>
                <a:spcPts val="600"/>
              </a:spcAft>
            </a:pPr>
            <a:r>
              <a:rPr lang="da-DK" sz="1400" dirty="0" smtClean="0"/>
              <a:t>Suppleant Morten Olsen (På valg – modtager </a:t>
            </a:r>
            <a:r>
              <a:rPr lang="da-DK" sz="1400" b="1" dirty="0" smtClean="0"/>
              <a:t>ikke</a:t>
            </a:r>
            <a:r>
              <a:rPr lang="da-DK" sz="1400" dirty="0" smtClean="0"/>
              <a:t> genvalg)</a:t>
            </a:r>
          </a:p>
          <a:p>
            <a:pPr>
              <a:lnSpc>
                <a:spcPct val="100000"/>
              </a:lnSpc>
              <a:spcAft>
                <a:spcPts val="600"/>
              </a:spcAft>
            </a:pPr>
            <a:r>
              <a:rPr lang="da-DK" sz="1400" dirty="0"/>
              <a:t>Ole Dahl</a:t>
            </a:r>
          </a:p>
          <a:p>
            <a:pPr>
              <a:lnSpc>
                <a:spcPct val="100000"/>
              </a:lnSpc>
              <a:spcAft>
                <a:spcPts val="600"/>
              </a:spcAft>
            </a:pPr>
            <a:endParaRPr lang="da-DK" sz="1400" dirty="0" smtClean="0"/>
          </a:p>
        </p:txBody>
      </p:sp>
      <p:pic>
        <p:nvPicPr>
          <p:cNvPr id="5" name="Shape 56" descr="Friskolen på Røsnæs Logo-udenugleJPG.jpg"/>
          <p:cNvPicPr preferRelativeResize="0"/>
          <p:nvPr/>
        </p:nvPicPr>
        <p:blipFill>
          <a:blip r:embed="rId2">
            <a:alphaModFix/>
          </a:blip>
          <a:stretch>
            <a:fillRect/>
          </a:stretch>
        </p:blipFill>
        <p:spPr>
          <a:xfrm>
            <a:off x="5197680" y="195486"/>
            <a:ext cx="1543688" cy="903056"/>
          </a:xfrm>
          <a:prstGeom prst="rect">
            <a:avLst/>
          </a:prstGeom>
          <a:noFill/>
          <a:ln>
            <a:noFill/>
          </a:ln>
        </p:spPr>
      </p:pic>
    </p:spTree>
    <p:extLst>
      <p:ext uri="{BB962C8B-B14F-4D97-AF65-F5344CB8AC3E}">
        <p14:creationId xmlns:p14="http://schemas.microsoft.com/office/powerpoint/2010/main" val="3127260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600" b="1" dirty="0" smtClean="0"/>
              <a:t>3. Præsentation af personalet </a:t>
            </a:r>
            <a:r>
              <a:rPr lang="da-DK" sz="1600" dirty="0" smtClean="0"/>
              <a:t>v/Jakob </a:t>
            </a:r>
            <a:endParaRPr lang="da-DK" sz="1600" dirty="0"/>
          </a:p>
        </p:txBody>
      </p:sp>
      <p:sp>
        <p:nvSpPr>
          <p:cNvPr id="3" name="Pladsholder til tekst 2"/>
          <p:cNvSpPr>
            <a:spLocks noGrp="1"/>
          </p:cNvSpPr>
          <p:nvPr>
            <p:ph type="body" idx="1"/>
          </p:nvPr>
        </p:nvSpPr>
        <p:spPr>
          <a:xfrm>
            <a:off x="476672" y="1098542"/>
            <a:ext cx="6127415" cy="4044958"/>
          </a:xfrm>
        </p:spPr>
        <p:txBody>
          <a:bodyPr/>
          <a:lstStyle/>
          <a:p>
            <a:pPr>
              <a:lnSpc>
                <a:spcPct val="100000"/>
              </a:lnSpc>
              <a:spcAft>
                <a:spcPts val="600"/>
              </a:spcAft>
            </a:pPr>
            <a:r>
              <a:rPr lang="da-DK" sz="1400" dirty="0"/>
              <a:t>Mie Larsen – Børnehaveklasselærer</a:t>
            </a:r>
          </a:p>
          <a:p>
            <a:pPr>
              <a:lnSpc>
                <a:spcPct val="100000"/>
              </a:lnSpc>
              <a:spcAft>
                <a:spcPts val="600"/>
              </a:spcAft>
            </a:pPr>
            <a:r>
              <a:rPr lang="da-DK" sz="1400" dirty="0"/>
              <a:t>Charlotte </a:t>
            </a:r>
            <a:r>
              <a:rPr lang="da-DK" sz="1400" dirty="0" err="1"/>
              <a:t>Hooge</a:t>
            </a:r>
            <a:r>
              <a:rPr lang="da-DK" sz="1400" dirty="0"/>
              <a:t> Børup – Lærer</a:t>
            </a:r>
          </a:p>
          <a:p>
            <a:pPr>
              <a:lnSpc>
                <a:spcPct val="100000"/>
              </a:lnSpc>
              <a:spcAft>
                <a:spcPts val="600"/>
              </a:spcAft>
            </a:pPr>
            <a:r>
              <a:rPr lang="da-DK" sz="1400" dirty="0"/>
              <a:t>Ruth Thomassen – Lærer</a:t>
            </a:r>
          </a:p>
          <a:p>
            <a:pPr>
              <a:lnSpc>
                <a:spcPct val="100000"/>
              </a:lnSpc>
              <a:spcAft>
                <a:spcPts val="600"/>
              </a:spcAft>
            </a:pPr>
            <a:r>
              <a:rPr lang="da-DK" sz="1400" dirty="0"/>
              <a:t>Johannes </a:t>
            </a:r>
            <a:r>
              <a:rPr lang="da-DK" sz="1400" dirty="0" smtClean="0"/>
              <a:t>Ravn </a:t>
            </a:r>
            <a:r>
              <a:rPr lang="da-DK" sz="1400" dirty="0"/>
              <a:t>- Lærer</a:t>
            </a:r>
          </a:p>
          <a:p>
            <a:pPr>
              <a:lnSpc>
                <a:spcPct val="100000"/>
              </a:lnSpc>
              <a:spcAft>
                <a:spcPts val="600"/>
              </a:spcAft>
            </a:pPr>
            <a:r>
              <a:rPr lang="da-DK" sz="1400" dirty="0"/>
              <a:t>Ole Dahl – Lærer</a:t>
            </a:r>
          </a:p>
          <a:p>
            <a:pPr>
              <a:lnSpc>
                <a:spcPct val="100000"/>
              </a:lnSpc>
              <a:spcAft>
                <a:spcPts val="600"/>
              </a:spcAft>
            </a:pPr>
            <a:r>
              <a:rPr lang="da-DK" sz="1400" dirty="0"/>
              <a:t>Susanne Sønder Andersen - Pædagog</a:t>
            </a:r>
          </a:p>
          <a:p>
            <a:pPr>
              <a:lnSpc>
                <a:spcPct val="100000"/>
              </a:lnSpc>
              <a:spcAft>
                <a:spcPts val="600"/>
              </a:spcAft>
            </a:pPr>
            <a:r>
              <a:rPr lang="da-DK" sz="1400" dirty="0"/>
              <a:t>Lene Dørup Olsen – </a:t>
            </a:r>
            <a:r>
              <a:rPr lang="da-DK" sz="1400" dirty="0" smtClean="0"/>
              <a:t>Pædagog</a:t>
            </a:r>
          </a:p>
          <a:p>
            <a:pPr>
              <a:lnSpc>
                <a:spcPct val="100000"/>
              </a:lnSpc>
              <a:spcAft>
                <a:spcPts val="600"/>
              </a:spcAft>
            </a:pPr>
            <a:r>
              <a:rPr lang="da-DK" sz="1400" dirty="0" smtClean="0"/>
              <a:t>Dorte Christensen – Administrativ medarbejder</a:t>
            </a:r>
          </a:p>
          <a:p>
            <a:pPr>
              <a:lnSpc>
                <a:spcPct val="100000"/>
              </a:lnSpc>
              <a:spcAft>
                <a:spcPts val="600"/>
              </a:spcAft>
            </a:pPr>
            <a:r>
              <a:rPr lang="da-DK" sz="1400" dirty="0" smtClean="0"/>
              <a:t>Helle Sørensen - Pædagog</a:t>
            </a:r>
            <a:endParaRPr lang="da-DK" sz="1400" dirty="0"/>
          </a:p>
          <a:p>
            <a:pPr>
              <a:lnSpc>
                <a:spcPct val="100000"/>
              </a:lnSpc>
              <a:spcAft>
                <a:spcPts val="600"/>
              </a:spcAft>
            </a:pPr>
            <a:endParaRPr lang="da-DK" sz="1400" dirty="0"/>
          </a:p>
          <a:p>
            <a:pPr>
              <a:lnSpc>
                <a:spcPct val="100000"/>
              </a:lnSpc>
              <a:spcAft>
                <a:spcPts val="600"/>
              </a:spcAft>
            </a:pPr>
            <a:r>
              <a:rPr lang="da-DK" sz="1400" dirty="0" smtClean="0"/>
              <a:t>Pågår rundvisninger og samtaler med resterende personale</a:t>
            </a:r>
            <a:endParaRPr lang="da-DK" sz="1400" dirty="0"/>
          </a:p>
          <a:p>
            <a:pPr>
              <a:lnSpc>
                <a:spcPct val="100000"/>
              </a:lnSpc>
              <a:spcAft>
                <a:spcPts val="0"/>
              </a:spcAft>
            </a:pPr>
            <a:endParaRPr lang="da-DK" sz="1600" b="1" dirty="0" smtClean="0"/>
          </a:p>
          <a:p>
            <a:pPr>
              <a:lnSpc>
                <a:spcPct val="100000"/>
              </a:lnSpc>
              <a:spcAft>
                <a:spcPts val="0"/>
              </a:spcAft>
            </a:pPr>
            <a:endParaRPr lang="da-DK" sz="1600" b="1" dirty="0"/>
          </a:p>
        </p:txBody>
      </p:sp>
      <p:pic>
        <p:nvPicPr>
          <p:cNvPr id="5" name="Shape 56" descr="Friskolen på Røsnæs Logo-udenugleJPG.jpg"/>
          <p:cNvPicPr preferRelativeResize="0"/>
          <p:nvPr/>
        </p:nvPicPr>
        <p:blipFill>
          <a:blip r:embed="rId3">
            <a:alphaModFix/>
          </a:blip>
          <a:stretch>
            <a:fillRect/>
          </a:stretch>
        </p:blipFill>
        <p:spPr>
          <a:xfrm>
            <a:off x="5197680" y="195486"/>
            <a:ext cx="1543688" cy="903056"/>
          </a:xfrm>
          <a:prstGeom prst="rect">
            <a:avLst/>
          </a:prstGeom>
          <a:noFill/>
          <a:ln>
            <a:noFill/>
          </a:ln>
        </p:spPr>
      </p:pic>
    </p:spTree>
    <p:extLst>
      <p:ext uri="{BB962C8B-B14F-4D97-AF65-F5344CB8AC3E}">
        <p14:creationId xmlns:p14="http://schemas.microsoft.com/office/powerpoint/2010/main" val="38400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600" b="1" dirty="0" smtClean="0"/>
              <a:t>4. Årsberetning </a:t>
            </a:r>
            <a:r>
              <a:rPr lang="da-DK" sz="1600" dirty="0" smtClean="0"/>
              <a:t>v/ Karin</a:t>
            </a:r>
            <a:endParaRPr lang="da-DK" sz="1600" dirty="0"/>
          </a:p>
        </p:txBody>
      </p:sp>
      <p:sp>
        <p:nvSpPr>
          <p:cNvPr id="3" name="Pladsholder til tekst 2"/>
          <p:cNvSpPr>
            <a:spLocks noGrp="1"/>
          </p:cNvSpPr>
          <p:nvPr>
            <p:ph type="body" idx="1"/>
          </p:nvPr>
        </p:nvSpPr>
        <p:spPr>
          <a:xfrm>
            <a:off x="260648" y="771550"/>
            <a:ext cx="6343439" cy="4371950"/>
          </a:xfrm>
        </p:spPr>
        <p:txBody>
          <a:bodyPr/>
          <a:lstStyle/>
          <a:p>
            <a:endParaRPr lang="da-DK" sz="1200" b="1" dirty="0" smtClean="0">
              <a:solidFill>
                <a:schemeClr val="tx1"/>
              </a:solidFill>
            </a:endParaRPr>
          </a:p>
          <a:p>
            <a:pPr>
              <a:lnSpc>
                <a:spcPct val="100000"/>
              </a:lnSpc>
              <a:spcAft>
                <a:spcPts val="600"/>
              </a:spcAft>
            </a:pPr>
            <a:endParaRPr lang="da-DK" sz="1600" b="1" dirty="0"/>
          </a:p>
        </p:txBody>
      </p:sp>
      <p:sp>
        <p:nvSpPr>
          <p:cNvPr id="4" name="TextBox 3"/>
          <p:cNvSpPr txBox="1"/>
          <p:nvPr/>
        </p:nvSpPr>
        <p:spPr>
          <a:xfrm>
            <a:off x="332656" y="1275606"/>
            <a:ext cx="6264696" cy="1754326"/>
          </a:xfrm>
          <a:prstGeom prst="rect">
            <a:avLst/>
          </a:prstGeom>
          <a:noFill/>
        </p:spPr>
        <p:txBody>
          <a:bodyPr wrap="square" rtlCol="0">
            <a:spAutoFit/>
          </a:bodyPr>
          <a:lstStyle/>
          <a:p>
            <a:pPr>
              <a:spcAft>
                <a:spcPts val="600"/>
              </a:spcAft>
            </a:pPr>
            <a:r>
              <a:rPr lang="da-DK" dirty="0" smtClean="0"/>
              <a:t>Årsberetningen ligges på hjemmesiden efter generalforsamlingen.</a:t>
            </a:r>
          </a:p>
          <a:p>
            <a:pPr>
              <a:spcAft>
                <a:spcPts val="600"/>
              </a:spcAft>
            </a:pPr>
            <a:endParaRPr lang="da-DK" dirty="0"/>
          </a:p>
          <a:p>
            <a:pPr>
              <a:spcAft>
                <a:spcPts val="600"/>
              </a:spcAft>
            </a:pPr>
            <a:endParaRPr lang="da-DK" dirty="0" smtClean="0"/>
          </a:p>
          <a:p>
            <a:pPr>
              <a:spcAft>
                <a:spcPts val="600"/>
              </a:spcAft>
            </a:pPr>
            <a:endParaRPr lang="da-DK" b="1" dirty="0"/>
          </a:p>
          <a:p>
            <a:pPr>
              <a:spcAft>
                <a:spcPts val="600"/>
              </a:spcAft>
            </a:pPr>
            <a:r>
              <a:rPr lang="da-DK" sz="3200" b="1" dirty="0" smtClean="0"/>
              <a:t>Friskolenpaaroesnaes.dk</a:t>
            </a:r>
            <a:endParaRPr lang="da-DK" sz="3200" b="1" dirty="0"/>
          </a:p>
        </p:txBody>
      </p:sp>
      <p:pic>
        <p:nvPicPr>
          <p:cNvPr id="6" name="Shape 56" descr="Friskolen på Røsnæs Logo-udenugleJPG.jpg"/>
          <p:cNvPicPr preferRelativeResize="0"/>
          <p:nvPr/>
        </p:nvPicPr>
        <p:blipFill>
          <a:blip r:embed="rId3">
            <a:alphaModFix/>
          </a:blip>
          <a:stretch>
            <a:fillRect/>
          </a:stretch>
        </p:blipFill>
        <p:spPr>
          <a:xfrm>
            <a:off x="5197680" y="195486"/>
            <a:ext cx="1543688" cy="903056"/>
          </a:xfrm>
          <a:prstGeom prst="rect">
            <a:avLst/>
          </a:prstGeom>
          <a:noFill/>
          <a:ln>
            <a:noFill/>
          </a:ln>
        </p:spPr>
      </p:pic>
    </p:spTree>
    <p:extLst>
      <p:ext uri="{BB962C8B-B14F-4D97-AF65-F5344CB8AC3E}">
        <p14:creationId xmlns:p14="http://schemas.microsoft.com/office/powerpoint/2010/main" val="8896422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600" b="1" dirty="0" smtClean="0"/>
              <a:t>5.</a:t>
            </a:r>
            <a:r>
              <a:rPr lang="da-DK" sz="1600" dirty="0" smtClean="0"/>
              <a:t> </a:t>
            </a:r>
            <a:r>
              <a:rPr lang="da-DK" sz="1600" b="1" dirty="0">
                <a:solidFill>
                  <a:schemeClr val="tx1"/>
                </a:solidFill>
              </a:rPr>
              <a:t>Indmeldte </a:t>
            </a:r>
            <a:r>
              <a:rPr lang="da-DK" sz="1600" b="1" dirty="0" smtClean="0">
                <a:solidFill>
                  <a:schemeClr val="tx1"/>
                </a:solidFill>
              </a:rPr>
              <a:t>elever </a:t>
            </a:r>
            <a:r>
              <a:rPr lang="da-DK" sz="1600" dirty="0" smtClean="0">
                <a:solidFill>
                  <a:schemeClr val="tx1"/>
                </a:solidFill>
              </a:rPr>
              <a:t>v/ Karin</a:t>
            </a:r>
            <a:r>
              <a:rPr lang="da-DK" sz="1600" dirty="0">
                <a:solidFill>
                  <a:schemeClr val="tx1"/>
                </a:solidFill>
              </a:rPr>
              <a:t/>
            </a:r>
            <a:br>
              <a:rPr lang="da-DK" sz="1600" dirty="0">
                <a:solidFill>
                  <a:schemeClr val="tx1"/>
                </a:solidFill>
              </a:rPr>
            </a:br>
            <a:endParaRPr lang="da-DK" sz="1600" dirty="0"/>
          </a:p>
        </p:txBody>
      </p:sp>
      <p:sp>
        <p:nvSpPr>
          <p:cNvPr id="3" name="Pladsholder til tekst 2"/>
          <p:cNvSpPr>
            <a:spLocks noGrp="1"/>
          </p:cNvSpPr>
          <p:nvPr>
            <p:ph type="body" idx="1"/>
          </p:nvPr>
        </p:nvSpPr>
        <p:spPr>
          <a:xfrm>
            <a:off x="260648" y="1098542"/>
            <a:ext cx="6343439" cy="4044958"/>
          </a:xfrm>
        </p:spPr>
        <p:txBody>
          <a:bodyPr/>
          <a:lstStyle/>
          <a:p>
            <a:pPr>
              <a:lnSpc>
                <a:spcPct val="100000"/>
              </a:lnSpc>
              <a:spcAft>
                <a:spcPts val="600"/>
              </a:spcAft>
            </a:pPr>
            <a:r>
              <a:rPr lang="da-DK" sz="1400" b="1" smtClean="0"/>
              <a:t>132 tilmeldte heraf 105 </a:t>
            </a:r>
            <a:r>
              <a:rPr lang="da-DK" sz="1400" b="1" dirty="0" smtClean="0"/>
              <a:t>elever til skolestart 13. august 2018</a:t>
            </a:r>
            <a:endParaRPr lang="da-DK" sz="1400" b="1" dirty="0"/>
          </a:p>
        </p:txBody>
      </p:sp>
      <p:pic>
        <p:nvPicPr>
          <p:cNvPr id="6" name="Shape 56" descr="Friskolen på Røsnæs Logo-udenugleJPG.jpg"/>
          <p:cNvPicPr preferRelativeResize="0"/>
          <p:nvPr/>
        </p:nvPicPr>
        <p:blipFill>
          <a:blip r:embed="rId3">
            <a:alphaModFix/>
          </a:blip>
          <a:stretch>
            <a:fillRect/>
          </a:stretch>
        </p:blipFill>
        <p:spPr>
          <a:xfrm>
            <a:off x="5197680" y="195486"/>
            <a:ext cx="1543688" cy="903056"/>
          </a:xfrm>
          <a:prstGeom prst="rect">
            <a:avLst/>
          </a:prstGeom>
          <a:noFill/>
          <a:ln>
            <a:no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648" y="1491630"/>
            <a:ext cx="6554574"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15980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600" b="1" dirty="0"/>
              <a:t>6</a:t>
            </a:r>
            <a:r>
              <a:rPr lang="da-DK" sz="1600" b="1" dirty="0" smtClean="0"/>
              <a:t>.</a:t>
            </a:r>
            <a:r>
              <a:rPr lang="da-DK" sz="1600" dirty="0" smtClean="0"/>
              <a:t> </a:t>
            </a:r>
            <a:r>
              <a:rPr lang="da-DK" sz="1600" b="1" dirty="0" smtClean="0"/>
              <a:t>Åbningstider og ferier</a:t>
            </a:r>
            <a:r>
              <a:rPr lang="da-DK" sz="1600" dirty="0" smtClean="0"/>
              <a:t> v/ Jakob </a:t>
            </a:r>
            <a:endParaRPr lang="da-DK" sz="1600" dirty="0"/>
          </a:p>
        </p:txBody>
      </p:sp>
      <p:sp>
        <p:nvSpPr>
          <p:cNvPr id="3" name="Pladsholder til tekst 2"/>
          <p:cNvSpPr>
            <a:spLocks noGrp="1"/>
          </p:cNvSpPr>
          <p:nvPr>
            <p:ph type="body" idx="1"/>
          </p:nvPr>
        </p:nvSpPr>
        <p:spPr>
          <a:xfrm>
            <a:off x="260648" y="1098542"/>
            <a:ext cx="6343439" cy="4044958"/>
          </a:xfrm>
        </p:spPr>
        <p:txBody>
          <a:bodyPr/>
          <a:lstStyle/>
          <a:p>
            <a:pPr>
              <a:lnSpc>
                <a:spcPct val="100000"/>
              </a:lnSpc>
              <a:spcAft>
                <a:spcPts val="600"/>
              </a:spcAft>
            </a:pPr>
            <a:r>
              <a:rPr lang="en-GB" sz="1600" dirty="0" err="1"/>
              <a:t>Åbningstider</a:t>
            </a:r>
            <a:r>
              <a:rPr lang="en-GB" sz="1600" dirty="0"/>
              <a:t> i </a:t>
            </a:r>
            <a:r>
              <a:rPr lang="en-GB" sz="1600" dirty="0" smtClean="0"/>
              <a:t>SFO:</a:t>
            </a:r>
          </a:p>
          <a:p>
            <a:pPr>
              <a:lnSpc>
                <a:spcPct val="100000"/>
              </a:lnSpc>
              <a:spcAft>
                <a:spcPts val="600"/>
              </a:spcAft>
            </a:pPr>
            <a:r>
              <a:rPr lang="en-GB" sz="1600" dirty="0" smtClean="0"/>
              <a:t>6.15-8.15</a:t>
            </a:r>
          </a:p>
          <a:p>
            <a:pPr>
              <a:lnSpc>
                <a:spcPct val="100000"/>
              </a:lnSpc>
              <a:spcAft>
                <a:spcPts val="600"/>
              </a:spcAft>
            </a:pPr>
            <a:r>
              <a:rPr lang="en-GB" sz="1600" dirty="0" smtClean="0"/>
              <a:t>12.50-17 (</a:t>
            </a:r>
            <a:r>
              <a:rPr lang="en-GB" sz="1600" dirty="0" err="1" smtClean="0"/>
              <a:t>Fredag</a:t>
            </a:r>
            <a:r>
              <a:rPr lang="en-GB" sz="1600" dirty="0" smtClean="0"/>
              <a:t> kl 16)</a:t>
            </a:r>
          </a:p>
          <a:p>
            <a:pPr>
              <a:lnSpc>
                <a:spcPct val="100000"/>
              </a:lnSpc>
              <a:spcAft>
                <a:spcPts val="600"/>
              </a:spcAft>
            </a:pPr>
            <a:r>
              <a:rPr lang="en-GB" sz="1600" dirty="0" err="1" smtClean="0"/>
              <a:t>Tiderne</a:t>
            </a:r>
            <a:r>
              <a:rPr lang="en-GB" sz="1600" dirty="0" smtClean="0"/>
              <a:t> </a:t>
            </a:r>
            <a:r>
              <a:rPr lang="en-GB" sz="1600" dirty="0" err="1"/>
              <a:t>vil</a:t>
            </a:r>
            <a:r>
              <a:rPr lang="en-GB" sz="1600" dirty="0"/>
              <a:t> </a:t>
            </a:r>
            <a:r>
              <a:rPr lang="en-GB" sz="1600" dirty="0" err="1"/>
              <a:t>blive</a:t>
            </a:r>
            <a:r>
              <a:rPr lang="en-GB" sz="1600" dirty="0"/>
              <a:t> </a:t>
            </a:r>
            <a:r>
              <a:rPr lang="en-GB" sz="1600" dirty="0" err="1" smtClean="0"/>
              <a:t>tilpasset</a:t>
            </a:r>
            <a:r>
              <a:rPr lang="en-GB" sz="1600" dirty="0" smtClean="0"/>
              <a:t> </a:t>
            </a:r>
            <a:r>
              <a:rPr lang="en-GB" sz="1600" dirty="0" err="1" smtClean="0"/>
              <a:t>behovet</a:t>
            </a:r>
            <a:r>
              <a:rPr lang="en-GB" sz="1600" dirty="0" smtClean="0"/>
              <a:t>.</a:t>
            </a:r>
          </a:p>
          <a:p>
            <a:pPr>
              <a:lnSpc>
                <a:spcPct val="100000"/>
              </a:lnSpc>
              <a:spcAft>
                <a:spcPts val="600"/>
              </a:spcAft>
            </a:pPr>
            <a:endParaRPr lang="en-GB" sz="1600" dirty="0"/>
          </a:p>
          <a:p>
            <a:pPr>
              <a:lnSpc>
                <a:spcPct val="100000"/>
              </a:lnSpc>
              <a:spcAft>
                <a:spcPts val="600"/>
              </a:spcAft>
            </a:pPr>
            <a:r>
              <a:rPr lang="en-GB" sz="1600" dirty="0" err="1" smtClean="0"/>
              <a:t>Ferieplan</a:t>
            </a:r>
            <a:endParaRPr lang="en-GB" sz="1600" dirty="0" smtClean="0"/>
          </a:p>
          <a:p>
            <a:pPr>
              <a:lnSpc>
                <a:spcPct val="100000"/>
              </a:lnSpc>
              <a:spcAft>
                <a:spcPts val="600"/>
              </a:spcAft>
            </a:pPr>
            <a:endParaRPr lang="en-GB" sz="1600" dirty="0"/>
          </a:p>
          <a:p>
            <a:pPr>
              <a:lnSpc>
                <a:spcPct val="100000"/>
              </a:lnSpc>
              <a:spcAft>
                <a:spcPts val="600"/>
              </a:spcAft>
            </a:pPr>
            <a:endParaRPr lang="en-GB" sz="1600" dirty="0"/>
          </a:p>
          <a:p>
            <a:pPr>
              <a:lnSpc>
                <a:spcPct val="100000"/>
              </a:lnSpc>
              <a:spcAft>
                <a:spcPts val="600"/>
              </a:spcAft>
            </a:pPr>
            <a:endParaRPr lang="da-DK" sz="1600" b="1" dirty="0"/>
          </a:p>
        </p:txBody>
      </p:sp>
      <p:pic>
        <p:nvPicPr>
          <p:cNvPr id="6" name="Shape 56" descr="Friskolen på Røsnæs Logo-udenugleJPG.jpg"/>
          <p:cNvPicPr preferRelativeResize="0"/>
          <p:nvPr/>
        </p:nvPicPr>
        <p:blipFill>
          <a:blip r:embed="rId3">
            <a:alphaModFix/>
          </a:blip>
          <a:stretch>
            <a:fillRect/>
          </a:stretch>
        </p:blipFill>
        <p:spPr>
          <a:xfrm>
            <a:off x="5197680" y="195486"/>
            <a:ext cx="1543688" cy="903056"/>
          </a:xfrm>
          <a:prstGeom prst="rect">
            <a:avLst/>
          </a:prstGeom>
          <a:noFill/>
          <a:ln>
            <a:noFill/>
          </a:ln>
        </p:spPr>
      </p:pic>
      <p:pic>
        <p:nvPicPr>
          <p:cNvPr id="102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636" y="3219822"/>
            <a:ext cx="6741368" cy="1681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57030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1994</TotalTime>
  <Words>1178</Words>
  <Application>Microsoft Office PowerPoint</Application>
  <PresentationFormat>Brugerdefineret</PresentationFormat>
  <Paragraphs>305</Paragraphs>
  <Slides>43</Slides>
  <Notes>36</Notes>
  <HiddenSlides>0</HiddenSlides>
  <MMClips>0</MMClips>
  <ScaleCrop>false</ScaleCrop>
  <HeadingPairs>
    <vt:vector size="6" baseType="variant">
      <vt:variant>
        <vt:lpstr>Tema</vt:lpstr>
      </vt:variant>
      <vt:variant>
        <vt:i4>1</vt:i4>
      </vt:variant>
      <vt:variant>
        <vt:lpstr>Integrerede OLE-servere</vt:lpstr>
      </vt:variant>
      <vt:variant>
        <vt:i4>1</vt:i4>
      </vt:variant>
      <vt:variant>
        <vt:lpstr>Diastitler</vt:lpstr>
      </vt:variant>
      <vt:variant>
        <vt:i4>43</vt:i4>
      </vt:variant>
    </vt:vector>
  </HeadingPairs>
  <TitlesOfParts>
    <vt:vector size="45" baseType="lpstr">
      <vt:lpstr>simple-light-2</vt:lpstr>
      <vt:lpstr>think-cell Slide</vt:lpstr>
      <vt:lpstr>PowerPoint-præsentation</vt:lpstr>
      <vt:lpstr>Dagsorden til generalforsamling og forældremøde på Friskolen på Røsnæs 24. april 2018:</vt:lpstr>
      <vt:lpstr>PowerPoint-præsentation</vt:lpstr>
      <vt:lpstr>PowerPoint-præsentation</vt:lpstr>
      <vt:lpstr>2. Præsentation af skolebestyrelsen v/ Karin</vt:lpstr>
      <vt:lpstr>3. Præsentation af personalet v/Jakob </vt:lpstr>
      <vt:lpstr>4. Årsberetning v/ Karin</vt:lpstr>
      <vt:lpstr>5. Indmeldte elever v/ Karin </vt:lpstr>
      <vt:lpstr>6. Åbningstider og ferier v/ Jakob </vt:lpstr>
      <vt:lpstr>7. Planlægning af skoleåret v/ Jakob  </vt:lpstr>
      <vt:lpstr>7. Planlægning af skoleåret v/ Jakob  </vt:lpstr>
      <vt:lpstr>8. SFO v/ Lene og Susanne </vt:lpstr>
      <vt:lpstr>9. Lejrskole v/ Ole  </vt:lpstr>
      <vt:lpstr>9. Lejrskole v/ Ole  </vt:lpstr>
      <vt:lpstr>PowerPoint-præsentation</vt:lpstr>
      <vt:lpstr>PowerPoint-præsentation</vt:lpstr>
      <vt:lpstr>PowerPoint-præsentation</vt:lpstr>
      <vt:lpstr>9. Lejrskole v/ Ole   </vt:lpstr>
      <vt:lpstr>10. Grønne flag, skolemad og buskort v/Jakob,  Lene og Karin  </vt:lpstr>
      <vt:lpstr>10. Grønne flag, skolemad og buskort v/Jakob,  Lene og Karin  </vt:lpstr>
      <vt:lpstr>10. Grønne flag, skolemad og buskort v/Jakob,  Lene og Karin  10 emner:            Energi       Energi                    Transport         Klimaforandringer</vt:lpstr>
      <vt:lpstr>10. Grønne flag, skolemad og buskort v/Jakob,  Lene og Karin  </vt:lpstr>
      <vt:lpstr>10. Grønne flag, skolemad og buskort v/Jakob,  Lene og Karin                   </vt:lpstr>
      <vt:lpstr>10. Grønne flag, skolemad og buskort v/Jakob,  Lene og Karin  </vt:lpstr>
      <vt:lpstr>10. Grønne flag, skolemad og buskort v/Jakob,  Lene og Karin   </vt:lpstr>
      <vt:lpstr>11. Regnskab v/ Karin  </vt:lpstr>
      <vt:lpstr>12. Skolepenge v/ Lene   </vt:lpstr>
      <vt:lpstr>13. Valg af revisor v/ Karin  </vt:lpstr>
      <vt:lpstr>14. Valg til skolebestyrelsen for Friskolen på  Røsnæs v/ Lene   </vt:lpstr>
      <vt:lpstr>15. Støtteforeningen for Friskolen på Røsnæs  v/ Joakim</vt:lpstr>
      <vt:lpstr>Støtteforeningen for friskolen på Røsnæs</vt:lpstr>
      <vt:lpstr>Hvad er og laver vi i STFR</vt:lpstr>
      <vt:lpstr>Økonomisk oversigt for  STFR pr. d. 03.04.18. </vt:lpstr>
      <vt:lpstr>Kontingent opkræves pr. 1 September</vt:lpstr>
      <vt:lpstr>Kommende aktiviteter</vt:lpstr>
      <vt:lpstr>Visioner og drømme:</vt:lpstr>
      <vt:lpstr>Vedtægts ændringer</vt:lpstr>
      <vt:lpstr>16. Valg til Støtteforeningen for Friskolen på  Røsnæs v/ Joakim  </vt:lpstr>
      <vt:lpstr>17. Samarbejde med Røsnæs Skytte- Gymnastik &amp; Idrætsforening v/ Jette Sandager  </vt:lpstr>
      <vt:lpstr>18. Samarbejde med FDF Røsnæs  v/ Jacqueline Hersing  </vt:lpstr>
      <vt:lpstr>19. Samarbejde med Røsnæs kirke  v/ Tinne Leth  </vt:lpstr>
      <vt:lpstr>20. Vedtægtsændringer v/Karin  </vt:lpstr>
      <vt:lpstr>21. Spørgsmål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Mikkel Anholm Jensen</dc:creator>
  <cp:lastModifiedBy>Mikkel Anholm Jensen</cp:lastModifiedBy>
  <cp:revision>146</cp:revision>
  <cp:lastPrinted>2018-04-24T08:05:20Z</cp:lastPrinted>
  <dcterms:modified xsi:type="dcterms:W3CDTF">2018-04-27T10:52:10Z</dcterms:modified>
</cp:coreProperties>
</file>